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7"/>
  </p:notesMasterIdLst>
  <p:sldIdLst>
    <p:sldId id="336" r:id="rId2"/>
    <p:sldId id="258" r:id="rId3"/>
    <p:sldId id="259" r:id="rId4"/>
    <p:sldId id="337" r:id="rId5"/>
    <p:sldId id="338" r:id="rId6"/>
    <p:sldId id="260" r:id="rId7"/>
    <p:sldId id="339" r:id="rId8"/>
    <p:sldId id="381" r:id="rId9"/>
    <p:sldId id="382" r:id="rId10"/>
    <p:sldId id="348" r:id="rId11"/>
    <p:sldId id="349" r:id="rId12"/>
    <p:sldId id="261" r:id="rId13"/>
    <p:sldId id="262" r:id="rId14"/>
    <p:sldId id="263" r:id="rId15"/>
    <p:sldId id="264" r:id="rId16"/>
    <p:sldId id="386" r:id="rId17"/>
    <p:sldId id="391" r:id="rId18"/>
    <p:sldId id="387" r:id="rId19"/>
    <p:sldId id="350" r:id="rId20"/>
    <p:sldId id="351" r:id="rId21"/>
    <p:sldId id="265" r:id="rId22"/>
    <p:sldId id="266" r:id="rId23"/>
    <p:sldId id="352" r:id="rId24"/>
    <p:sldId id="353" r:id="rId25"/>
    <p:sldId id="267" r:id="rId26"/>
    <p:sldId id="268" r:id="rId27"/>
    <p:sldId id="269" r:id="rId28"/>
    <p:sldId id="270" r:id="rId29"/>
    <p:sldId id="271" r:id="rId30"/>
    <p:sldId id="272" r:id="rId31"/>
    <p:sldId id="273" r:id="rId32"/>
    <p:sldId id="274" r:id="rId33"/>
    <p:sldId id="275" r:id="rId34"/>
    <p:sldId id="388" r:id="rId35"/>
    <p:sldId id="389" r:id="rId36"/>
    <p:sldId id="390" r:id="rId37"/>
    <p:sldId id="392" r:id="rId38"/>
    <p:sldId id="393" r:id="rId39"/>
    <p:sldId id="276" r:id="rId40"/>
    <p:sldId id="277" r:id="rId41"/>
    <p:sldId id="354" r:id="rId42"/>
    <p:sldId id="355" r:id="rId43"/>
    <p:sldId id="278" r:id="rId44"/>
    <p:sldId id="385" r:id="rId45"/>
    <p:sldId id="357" r:id="rId46"/>
    <p:sldId id="279" r:id="rId47"/>
    <p:sldId id="358" r:id="rId48"/>
    <p:sldId id="280" r:id="rId49"/>
    <p:sldId id="394" r:id="rId50"/>
    <p:sldId id="359" r:id="rId51"/>
    <p:sldId id="281" r:id="rId52"/>
    <p:sldId id="282" r:id="rId53"/>
    <p:sldId id="283" r:id="rId54"/>
    <p:sldId id="284" r:id="rId55"/>
    <p:sldId id="285" r:id="rId56"/>
    <p:sldId id="395" r:id="rId57"/>
    <p:sldId id="286" r:id="rId58"/>
    <p:sldId id="287" r:id="rId59"/>
    <p:sldId id="288" r:id="rId60"/>
    <p:sldId id="360" r:id="rId61"/>
    <p:sldId id="361" r:id="rId62"/>
    <p:sldId id="362" r:id="rId63"/>
    <p:sldId id="289" r:id="rId64"/>
    <p:sldId id="363" r:id="rId65"/>
    <p:sldId id="364" r:id="rId66"/>
    <p:sldId id="365" r:id="rId67"/>
    <p:sldId id="366" r:id="rId68"/>
    <p:sldId id="367" r:id="rId69"/>
    <p:sldId id="368" r:id="rId70"/>
    <p:sldId id="290" r:id="rId71"/>
    <p:sldId id="291" r:id="rId72"/>
    <p:sldId id="292" r:id="rId73"/>
    <p:sldId id="293" r:id="rId74"/>
    <p:sldId id="294" r:id="rId75"/>
    <p:sldId id="295" r:id="rId76"/>
    <p:sldId id="296" r:id="rId77"/>
    <p:sldId id="297" r:id="rId78"/>
    <p:sldId id="396" r:id="rId79"/>
    <p:sldId id="298" r:id="rId80"/>
    <p:sldId id="299" r:id="rId81"/>
    <p:sldId id="300" r:id="rId82"/>
    <p:sldId id="397" r:id="rId83"/>
    <p:sldId id="398" r:id="rId84"/>
    <p:sldId id="399" r:id="rId85"/>
    <p:sldId id="404" r:id="rId86"/>
    <p:sldId id="405" r:id="rId87"/>
    <p:sldId id="407" r:id="rId88"/>
    <p:sldId id="406" r:id="rId89"/>
    <p:sldId id="408" r:id="rId90"/>
    <p:sldId id="402" r:id="rId91"/>
    <p:sldId id="403" r:id="rId92"/>
    <p:sldId id="369" r:id="rId93"/>
    <p:sldId id="370" r:id="rId94"/>
    <p:sldId id="371" r:id="rId95"/>
    <p:sldId id="372" r:id="rId96"/>
    <p:sldId id="373" r:id="rId97"/>
    <p:sldId id="374" r:id="rId98"/>
    <p:sldId id="375" r:id="rId99"/>
    <p:sldId id="301" r:id="rId100"/>
    <p:sldId id="302" r:id="rId101"/>
    <p:sldId id="376" r:id="rId102"/>
    <p:sldId id="377" r:id="rId103"/>
    <p:sldId id="378" r:id="rId104"/>
    <p:sldId id="303" r:id="rId105"/>
    <p:sldId id="304" r:id="rId106"/>
    <p:sldId id="305" r:id="rId107"/>
    <p:sldId id="306" r:id="rId108"/>
    <p:sldId id="307" r:id="rId109"/>
    <p:sldId id="308" r:id="rId110"/>
    <p:sldId id="309" r:id="rId111"/>
    <p:sldId id="379" r:id="rId112"/>
    <p:sldId id="380" r:id="rId113"/>
    <p:sldId id="310" r:id="rId114"/>
    <p:sldId id="311" r:id="rId115"/>
    <p:sldId id="312" r:id="rId116"/>
    <p:sldId id="313" r:id="rId117"/>
    <p:sldId id="314" r:id="rId118"/>
    <p:sldId id="343" r:id="rId119"/>
    <p:sldId id="315" r:id="rId120"/>
    <p:sldId id="316" r:id="rId121"/>
    <p:sldId id="344" r:id="rId122"/>
    <p:sldId id="317" r:id="rId123"/>
    <p:sldId id="318" r:id="rId124"/>
    <p:sldId id="345" r:id="rId125"/>
    <p:sldId id="319" r:id="rId126"/>
    <p:sldId id="320" r:id="rId127"/>
    <p:sldId id="321" r:id="rId128"/>
    <p:sldId id="322" r:id="rId129"/>
    <p:sldId id="323" r:id="rId130"/>
    <p:sldId id="324" r:id="rId131"/>
    <p:sldId id="325" r:id="rId132"/>
    <p:sldId id="326" r:id="rId133"/>
    <p:sldId id="346" r:id="rId134"/>
    <p:sldId id="347" r:id="rId135"/>
    <p:sldId id="327" r:id="rId136"/>
    <p:sldId id="328" r:id="rId137"/>
    <p:sldId id="329" r:id="rId138"/>
    <p:sldId id="330" r:id="rId139"/>
    <p:sldId id="331" r:id="rId140"/>
    <p:sldId id="332" r:id="rId141"/>
    <p:sldId id="333" r:id="rId142"/>
    <p:sldId id="334" r:id="rId143"/>
    <p:sldId id="335" r:id="rId144"/>
    <p:sldId id="400" r:id="rId145"/>
    <p:sldId id="401" r:id="rId146"/>
  </p:sldIdLst>
  <p:sldSz cx="12192000" cy="6858000"/>
  <p:notesSz cx="6858000" cy="9144000"/>
  <p:photoAlbum/>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3" autoAdjust="0"/>
    <p:restoredTop sz="95226" autoAdjust="0"/>
  </p:normalViewPr>
  <p:slideViewPr>
    <p:cSldViewPr snapToGrid="0">
      <p:cViewPr varScale="1">
        <p:scale>
          <a:sx n="85" d="100"/>
          <a:sy n="85" d="100"/>
        </p:scale>
        <p:origin x="40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1B2EA-63DA-42C1-9DD7-D1434A644770}"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EE65E-ACB2-46A0-A201-B0553B23F6E9}" type="slidenum">
              <a:rPr lang="en-US" smtClean="0"/>
              <a:t>‹#›</a:t>
            </a:fld>
            <a:endParaRPr lang="en-US"/>
          </a:p>
        </p:txBody>
      </p:sp>
    </p:spTree>
    <p:extLst>
      <p:ext uri="{BB962C8B-B14F-4D97-AF65-F5344CB8AC3E}">
        <p14:creationId xmlns:p14="http://schemas.microsoft.com/office/powerpoint/2010/main" val="800261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7376B6E-7392-4AAB-B74D-020DDD275D8F}" type="slidenum">
              <a:rPr lang="en-US" smtClean="0"/>
              <a:t>1</a:t>
            </a:fld>
            <a:endParaRPr lang="en-US"/>
          </a:p>
        </p:txBody>
      </p:sp>
    </p:spTree>
    <p:extLst>
      <p:ext uri="{BB962C8B-B14F-4D97-AF65-F5344CB8AC3E}">
        <p14:creationId xmlns:p14="http://schemas.microsoft.com/office/powerpoint/2010/main" val="414125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FF0000"/>
                </a:solidFill>
              </a:rPr>
              <a:t>modal dialogs</a:t>
            </a:r>
            <a:endParaRPr lang="en-US" dirty="0"/>
          </a:p>
        </p:txBody>
      </p:sp>
      <p:sp>
        <p:nvSpPr>
          <p:cNvPr id="4" name="Slide Number Placeholder 3"/>
          <p:cNvSpPr>
            <a:spLocks noGrp="1"/>
          </p:cNvSpPr>
          <p:nvPr>
            <p:ph type="sldNum" sz="quarter" idx="5"/>
          </p:nvPr>
        </p:nvSpPr>
        <p:spPr/>
        <p:txBody>
          <a:bodyPr/>
          <a:lstStyle/>
          <a:p>
            <a:fld id="{983EE65E-ACB2-46A0-A201-B0553B23F6E9}" type="slidenum">
              <a:rPr lang="en-US" smtClean="0"/>
              <a:t>42</a:t>
            </a:fld>
            <a:endParaRPr lang="en-US"/>
          </a:p>
        </p:txBody>
      </p:sp>
    </p:spTree>
    <p:extLst>
      <p:ext uri="{BB962C8B-B14F-4D97-AF65-F5344CB8AC3E}">
        <p14:creationId xmlns:p14="http://schemas.microsoft.com/office/powerpoint/2010/main" val="358360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https://docs.microsoft.com/en-us/dotnet/api/system.collections.generic.dictionary-2?view=net-5.0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Dictionary&lt;</a:t>
            </a:r>
            <a:r>
              <a:rPr lang="en-US" b="1" dirty="0" err="1"/>
              <a:t>TKey,TValue</a:t>
            </a:r>
            <a:r>
              <a:rPr lang="en-US" b="1" dirty="0"/>
              <a:t>&gt; Class</a:t>
            </a:r>
          </a:p>
          <a:p>
            <a:r>
              <a:rPr lang="en-US" dirty="0"/>
              <a:t>Represents a collection of keys and values.</a:t>
            </a:r>
          </a:p>
        </p:txBody>
      </p:sp>
      <p:sp>
        <p:nvSpPr>
          <p:cNvPr id="4" name="Slide Number Placeholder 3"/>
          <p:cNvSpPr>
            <a:spLocks noGrp="1"/>
          </p:cNvSpPr>
          <p:nvPr>
            <p:ph type="sldNum" sz="quarter" idx="5"/>
          </p:nvPr>
        </p:nvSpPr>
        <p:spPr/>
        <p:txBody>
          <a:bodyPr/>
          <a:lstStyle/>
          <a:p>
            <a:fld id="{983EE65E-ACB2-46A0-A201-B0553B23F6E9}" type="slidenum">
              <a:rPr lang="en-US" smtClean="0"/>
              <a:t>135</a:t>
            </a:fld>
            <a:endParaRPr lang="en-US"/>
          </a:p>
        </p:txBody>
      </p:sp>
    </p:spTree>
    <p:extLst>
      <p:ext uri="{BB962C8B-B14F-4D97-AF65-F5344CB8AC3E}">
        <p14:creationId xmlns:p14="http://schemas.microsoft.com/office/powerpoint/2010/main" val="140760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3EE65E-ACB2-46A0-A201-B0553B23F6E9}" type="slidenum">
              <a:rPr lang="en-US" smtClean="0"/>
              <a:t>136</a:t>
            </a:fld>
            <a:endParaRPr lang="en-US"/>
          </a:p>
        </p:txBody>
      </p:sp>
    </p:spTree>
    <p:extLst>
      <p:ext uri="{BB962C8B-B14F-4D97-AF65-F5344CB8AC3E}">
        <p14:creationId xmlns:p14="http://schemas.microsoft.com/office/powerpoint/2010/main" val="15157072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grpSp>
        <p:nvGrpSpPr>
          <p:cNvPr id="5" name="Group 18"/>
          <p:cNvGrpSpPr>
            <a:grpSpLocks/>
          </p:cNvGrpSpPr>
          <p:nvPr/>
        </p:nvGrpSpPr>
        <p:grpSpPr bwMode="auto">
          <a:xfrm>
            <a:off x="-4233" y="4953000"/>
            <a:ext cx="12196233" cy="1911350"/>
            <a:chOff x="-3765" y="4832896"/>
            <a:chExt cx="9147765" cy="2032192"/>
          </a:xfrm>
        </p:grpSpPr>
        <p:sp>
          <p:nvSpPr>
            <p:cNvPr id="6" name="Freeform 5"/>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7 w 5760"/>
                <a:gd name="T3" fmla="*/ 0 h 528"/>
                <a:gd name="T4" fmla="*/ 2147483647 w 5760"/>
                <a:gd name="T5" fmla="*/ 1332767423 h 528"/>
                <a:gd name="T6" fmla="*/ 120019431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a:p>
          </p:txBody>
        </p:sp>
        <p:sp>
          <p:nvSpPr>
            <p:cNvPr id="8" name="Freeform 7"/>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914400" y="1752602"/>
            <a:ext cx="103632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smtClean="0">
                <a:solidFill>
                  <a:srgbClr val="FFFFFF"/>
                </a:solidFill>
              </a:defRPr>
            </a:lvl1pPr>
            <a:extLst/>
          </a:lstStyle>
          <a:p>
            <a:fld id="{1856BF31-E902-4C76-BD25-A39F65B25912}" type="datetime1">
              <a:rPr lang="en-US" smtClean="0"/>
              <a:t>5/21/2022</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fld id="{ECF7B65F-6439-4510-A70B-BD9CA32EDFC4}" type="slidenum">
              <a:rPr lang="en-US" smtClean="0"/>
              <a:t>‹#›</a:t>
            </a:fld>
            <a:endParaRPr lang="en-US"/>
          </a:p>
        </p:txBody>
      </p:sp>
      <p:sp>
        <p:nvSpPr>
          <p:cNvPr id="14" name="Footer Placeholder 18"/>
          <p:cNvSpPr>
            <a:spLocks noGrp="1"/>
          </p:cNvSpPr>
          <p:nvPr>
            <p:ph type="ftr" sz="quarter" idx="12"/>
          </p:nvPr>
        </p:nvSpPr>
        <p:spPr>
          <a:xfrm>
            <a:off x="3657600" y="6408739"/>
            <a:ext cx="5317067" cy="365125"/>
          </a:xfrm>
        </p:spPr>
        <p:txBody>
          <a:bodyPr/>
          <a:lstStyle>
            <a:lvl1pPr>
              <a:defRPr>
                <a:solidFill>
                  <a:schemeClr val="accent1">
                    <a:tint val="20000"/>
                  </a:schemeClr>
                </a:solidFill>
              </a:defRPr>
            </a:lvl1pPr>
            <a:extLst/>
          </a:lstStyle>
          <a:p>
            <a:r>
              <a:rPr lang="en-US"/>
              <a:t>©1992-2017 by Pearson Education, Inc. All Rights Reserved.</a:t>
            </a:r>
          </a:p>
        </p:txBody>
      </p:sp>
    </p:spTree>
    <p:extLst>
      <p:ext uri="{BB962C8B-B14F-4D97-AF65-F5344CB8AC3E}">
        <p14:creationId xmlns:p14="http://schemas.microsoft.com/office/powerpoint/2010/main" val="288135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09600" y="1481330"/>
            <a:ext cx="109728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79569941-FE2E-4A7F-84B1-A09A7E00E1BD}" type="datetime1">
              <a:rPr lang="en-US" smtClean="0"/>
              <a:t>5/21/2022</a:t>
            </a:fld>
            <a:endParaRPr lang="en-US"/>
          </a:p>
        </p:txBody>
      </p:sp>
      <p:sp>
        <p:nvSpPr>
          <p:cNvPr id="5" name="Footer Placeholder 21"/>
          <p:cNvSpPr>
            <a:spLocks noGrp="1"/>
          </p:cNvSpPr>
          <p:nvPr>
            <p:ph type="ftr" sz="quarter" idx="11"/>
          </p:nvPr>
        </p:nvSpPr>
        <p:spPr/>
        <p:txBody>
          <a:bodyPr/>
          <a:lstStyle>
            <a:lvl1pPr>
              <a:defRPr/>
            </a:lvl1pPr>
          </a:lstStyle>
          <a:p>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133804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4328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fld id="{88862385-4355-490A-A2CA-E7957154ECC5}" type="datetime1">
              <a:rPr lang="en-US" smtClean="0"/>
              <a:t>5/21/2022</a:t>
            </a:fld>
            <a:endParaRPr lang="en-US"/>
          </a:p>
        </p:txBody>
      </p:sp>
      <p:sp>
        <p:nvSpPr>
          <p:cNvPr id="5" name="Footer Placeholder 21"/>
          <p:cNvSpPr>
            <a:spLocks noGrp="1"/>
          </p:cNvSpPr>
          <p:nvPr>
            <p:ph type="ftr" sz="quarter" idx="11"/>
          </p:nvPr>
        </p:nvSpPr>
        <p:spPr/>
        <p:txBody>
          <a:bodyPr/>
          <a:lstStyle>
            <a:lvl1pPr>
              <a:defRPr/>
            </a:lvl1pPr>
          </a:lstStyle>
          <a:p>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1083569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1"/>
          <p:cNvSpPr>
            <a:spLocks noGrp="1"/>
          </p:cNvSpPr>
          <p:nvPr>
            <p:ph type="ftr" sz="quarter" idx="11"/>
          </p:nvPr>
        </p:nvSpPr>
        <p:spPr>
          <a:xfrm>
            <a:off x="4488296" y="6408739"/>
            <a:ext cx="7044267" cy="365125"/>
          </a:xfrm>
        </p:spPr>
        <p:txBody>
          <a:bodyPr/>
          <a:lstStyle>
            <a:lvl1pPr>
              <a:defRPr/>
            </a:lvl1pPr>
          </a:lstStyle>
          <a:p>
            <a:r>
              <a:rPr lang="en-US"/>
              <a:t>©1992-2017 by Pearson Education, Inc. All Rights Reserved.</a:t>
            </a:r>
          </a:p>
        </p:txBody>
      </p:sp>
      <p:sp>
        <p:nvSpPr>
          <p:cNvPr id="6" name="Slide Number Placeholder 17"/>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217295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2pPr>
              <a:buFont typeface="Wingdings" pitchFamily="2" charset="2"/>
              <a:buChar char="§"/>
              <a:defRPr/>
            </a:lvl2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smtClean="0"/>
            </a:lvl1pPr>
            <a:extLst/>
          </a:lstStyle>
          <a:p>
            <a:fld id="{E2FBC9C5-FFBE-47C8-9504-0F81D60FC414}" type="datetime1">
              <a:rPr lang="en-US" smtClean="0"/>
              <a:t>5/21/2022</a:t>
            </a:fld>
            <a:endParaRPr lang="en-US"/>
          </a:p>
        </p:txBody>
      </p:sp>
      <p:sp>
        <p:nvSpPr>
          <p:cNvPr id="8" name="Footer Placeholder 4"/>
          <p:cNvSpPr>
            <a:spLocks noGrp="1"/>
          </p:cNvSpPr>
          <p:nvPr>
            <p:ph type="ftr" sz="quarter" idx="11"/>
          </p:nvPr>
        </p:nvSpPr>
        <p:spPr>
          <a:xfrm>
            <a:off x="609600" y="6408739"/>
            <a:ext cx="8365067" cy="365125"/>
          </a:xfrm>
        </p:spPr>
        <p:txBody>
          <a:bodyPr/>
          <a:lstStyle>
            <a:lvl1pPr>
              <a:defRPr/>
            </a:lvl1pPr>
            <a:extLst/>
          </a:lstStyle>
          <a:p>
            <a:r>
              <a:rPr lang="en-US"/>
              <a:t>©1992-2017 by Pearson Education, Inc. All Rights Reserved.</a:t>
            </a:r>
          </a:p>
        </p:txBody>
      </p:sp>
      <p:sp>
        <p:nvSpPr>
          <p:cNvPr id="9" name="Slide Number Placeholder 5"/>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87452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3"/>
          <p:cNvSpPr/>
          <p:nvPr/>
        </p:nvSpPr>
        <p:spPr>
          <a:xfrm>
            <a:off x="4849284" y="3005138"/>
            <a:ext cx="243416"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5" name="Chevron 4"/>
          <p:cNvSpPr/>
          <p:nvPr/>
        </p:nvSpPr>
        <p:spPr>
          <a:xfrm>
            <a:off x="4599518" y="3005138"/>
            <a:ext cx="24553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2" name="Title 1"/>
          <p:cNvSpPr>
            <a:spLocks noGrp="1"/>
          </p:cNvSpPr>
          <p:nvPr>
            <p:ph type="title"/>
          </p:nvPr>
        </p:nvSpPr>
        <p:spPr>
          <a:xfrm>
            <a:off x="963168" y="1059712"/>
            <a:ext cx="103632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5230284" y="2931712"/>
            <a:ext cx="6096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smtClean="0"/>
            </a:lvl1pPr>
            <a:extLst/>
          </a:lstStyle>
          <a:p>
            <a:fld id="{1053FC98-2B10-45E0-BCAD-C6ED5344661A}" type="datetime1">
              <a:rPr lang="en-US" smtClean="0"/>
              <a:t>5/21/2022</a:t>
            </a:fld>
            <a:endParaRPr lang="en-US"/>
          </a:p>
        </p:txBody>
      </p:sp>
      <p:sp>
        <p:nvSpPr>
          <p:cNvPr id="7" name="Footer Placeholder 4"/>
          <p:cNvSpPr>
            <a:spLocks noGrp="1"/>
          </p:cNvSpPr>
          <p:nvPr>
            <p:ph type="ftr" sz="quarter" idx="11"/>
          </p:nvPr>
        </p:nvSpPr>
        <p:spPr/>
        <p:txBody>
          <a:bodyPr/>
          <a:lstStyle>
            <a:lvl1pPr>
              <a:defRPr/>
            </a:lvl1pPr>
            <a:extLst/>
          </a:lstStyle>
          <a:p>
            <a:r>
              <a:rPr lang="en-US"/>
              <a:t>©1992-2017 by Pearson Education, Inc. All Rights Reserved.</a:t>
            </a:r>
          </a:p>
        </p:txBody>
      </p:sp>
      <p:sp>
        <p:nvSpPr>
          <p:cNvPr id="8" name="Slide Number Placeholder 5"/>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307818242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smtClean="0"/>
            </a:lvl1pPr>
            <a:extLst/>
          </a:lstStyle>
          <a:p>
            <a:fld id="{76A58CE9-69DA-468E-A2CA-658DE18C7D97}" type="datetime1">
              <a:rPr lang="en-US" smtClean="0"/>
              <a:t>5/21/2022</a:t>
            </a:fld>
            <a:endParaRPr lang="en-US"/>
          </a:p>
        </p:txBody>
      </p:sp>
      <p:sp>
        <p:nvSpPr>
          <p:cNvPr id="6" name="Footer Placeholder 5"/>
          <p:cNvSpPr>
            <a:spLocks noGrp="1"/>
          </p:cNvSpPr>
          <p:nvPr>
            <p:ph type="ftr" sz="quarter" idx="11"/>
          </p:nvPr>
        </p:nvSpPr>
        <p:spPr/>
        <p:txBody>
          <a:bodyPr/>
          <a:lstStyle>
            <a:lvl1pPr>
              <a:defRPr/>
            </a:lvl1pPr>
            <a:extLst/>
          </a:lstStyle>
          <a:p>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1780189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smtClean="0"/>
            </a:lvl1pPr>
            <a:extLst/>
          </a:lstStyle>
          <a:p>
            <a:fld id="{7AB0B9D1-60F8-4372-AB95-DCC0D27CAB31}" type="datetime1">
              <a:rPr lang="en-US" smtClean="0"/>
              <a:t>5/21/2022</a:t>
            </a:fld>
            <a:endParaRPr lang="en-US"/>
          </a:p>
        </p:txBody>
      </p:sp>
      <p:sp>
        <p:nvSpPr>
          <p:cNvPr id="8" name="Footer Placeholder 7"/>
          <p:cNvSpPr>
            <a:spLocks noGrp="1"/>
          </p:cNvSpPr>
          <p:nvPr>
            <p:ph type="ftr" sz="quarter" idx="11"/>
          </p:nvPr>
        </p:nvSpPr>
        <p:spPr/>
        <p:txBody>
          <a:bodyPr/>
          <a:lstStyle>
            <a:lvl1pPr>
              <a:defRPr/>
            </a:lvl1pPr>
            <a:extLst/>
          </a:lstStyle>
          <a:p>
            <a:r>
              <a:rPr lang="en-US"/>
              <a:t>©1992-2017 by Pearson Education, Inc. All Rights Reserved.</a:t>
            </a:r>
          </a:p>
        </p:txBody>
      </p:sp>
      <p:sp>
        <p:nvSpPr>
          <p:cNvPr id="9" name="Slide Number Placeholder 8"/>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97481122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smtClean="0"/>
            </a:lvl1pPr>
            <a:extLst/>
          </a:lstStyle>
          <a:p>
            <a:fld id="{09251883-289F-465B-8D9C-9DDFB9E5E17C}" type="datetime1">
              <a:rPr lang="en-US" smtClean="0"/>
              <a:t>5/21/2022</a:t>
            </a:fld>
            <a:endParaRPr lang="en-US"/>
          </a:p>
        </p:txBody>
      </p:sp>
      <p:sp>
        <p:nvSpPr>
          <p:cNvPr id="4" name="Footer Placeholder 3"/>
          <p:cNvSpPr>
            <a:spLocks noGrp="1"/>
          </p:cNvSpPr>
          <p:nvPr>
            <p:ph type="ftr" sz="quarter" idx="11"/>
          </p:nvPr>
        </p:nvSpPr>
        <p:spPr/>
        <p:txBody>
          <a:bodyPr/>
          <a:lstStyle>
            <a:lvl1pPr>
              <a:defRPr/>
            </a:lvl1pPr>
            <a:extLst/>
          </a:lstStyle>
          <a:p>
            <a:r>
              <a:rPr lang="en-US"/>
              <a:t>©1992-2017 by Pearson Education, Inc. All Rights Reserved.</a:t>
            </a:r>
          </a:p>
        </p:txBody>
      </p:sp>
      <p:sp>
        <p:nvSpPr>
          <p:cNvPr id="5" name="Slide Number Placeholder 4"/>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175389130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fld id="{33E62C12-0E0B-407B-ACF4-8C6EF8F03033}" type="datetime1">
              <a:rPr lang="en-US" smtClean="0"/>
              <a:t>5/21/2022</a:t>
            </a:fld>
            <a:endParaRPr lang="en-US"/>
          </a:p>
        </p:txBody>
      </p:sp>
      <p:sp>
        <p:nvSpPr>
          <p:cNvPr id="3" name="Footer Placeholder 21"/>
          <p:cNvSpPr>
            <a:spLocks noGrp="1"/>
          </p:cNvSpPr>
          <p:nvPr>
            <p:ph type="ftr" sz="quarter" idx="11"/>
          </p:nvPr>
        </p:nvSpPr>
        <p:spPr/>
        <p:txBody>
          <a:bodyPr/>
          <a:lstStyle>
            <a:lvl1pPr>
              <a:defRPr/>
            </a:lvl1pPr>
          </a:lstStyle>
          <a:p>
            <a:r>
              <a:rPr lang="en-US"/>
              <a:t>©1992-2017 by Pearson Education, Inc. All Rights Reserved.</a:t>
            </a:r>
          </a:p>
        </p:txBody>
      </p:sp>
      <p:sp>
        <p:nvSpPr>
          <p:cNvPr id="4" name="Slide Number Placeholder 17"/>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272531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smtClean="0"/>
            </a:lvl1pPr>
            <a:extLst/>
          </a:lstStyle>
          <a:p>
            <a:fld id="{736E6351-7161-467D-8951-C9C0DDFDB36C}" type="datetime1">
              <a:rPr lang="en-US" smtClean="0"/>
              <a:t>5/21/2022</a:t>
            </a:fld>
            <a:endParaRPr lang="en-US"/>
          </a:p>
        </p:txBody>
      </p:sp>
      <p:sp>
        <p:nvSpPr>
          <p:cNvPr id="6" name="Footer Placeholder 5"/>
          <p:cNvSpPr>
            <a:spLocks noGrp="1"/>
          </p:cNvSpPr>
          <p:nvPr>
            <p:ph type="ftr" sz="quarter" idx="11"/>
          </p:nvPr>
        </p:nvSpPr>
        <p:spPr/>
        <p:txBody>
          <a:bodyPr/>
          <a:lstStyle>
            <a:lvl1pPr>
              <a:defRPr/>
            </a:lvl1pPr>
            <a:extLst/>
          </a:lstStyle>
          <a:p>
            <a:r>
              <a:rPr lang="en-US"/>
              <a:t>©1992-2017 by Pearson Education, Inc. All Rights Reserved.</a:t>
            </a:r>
          </a:p>
        </p:txBody>
      </p:sp>
      <p:sp>
        <p:nvSpPr>
          <p:cNvPr id="7" name="Slide Number Placeholder 6"/>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127889982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4"/>
          <p:cNvSpPr>
            <a:spLocks/>
          </p:cNvSpPr>
          <p:nvPr/>
        </p:nvSpPr>
        <p:spPr bwMode="auto">
          <a:xfrm>
            <a:off x="666751" y="5945188"/>
            <a:ext cx="6587067"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800" dirty="0">
              <a:latin typeface="Cambria" panose="02040503050406030204" pitchFamily="18" charset="0"/>
              <a:cs typeface="+mn-cs"/>
            </a:endParaRPr>
          </a:p>
        </p:txBody>
      </p:sp>
      <p:sp>
        <p:nvSpPr>
          <p:cNvPr id="6" name="Freeform 18"/>
          <p:cNvSpPr>
            <a:spLocks/>
          </p:cNvSpPr>
          <p:nvPr/>
        </p:nvSpPr>
        <p:spPr bwMode="auto">
          <a:xfrm>
            <a:off x="647700" y="5938838"/>
            <a:ext cx="4921251" cy="933450"/>
          </a:xfrm>
          <a:custGeom>
            <a:avLst/>
            <a:gdLst>
              <a:gd name="T0" fmla="*/ 0 w 5591"/>
              <a:gd name="T1" fmla="*/ 0 h 588"/>
              <a:gd name="T2" fmla="*/ 2147483647 w 5591"/>
              <a:gd name="T3" fmla="*/ 0 h 588"/>
              <a:gd name="T4" fmla="*/ 2147483647 w 5591"/>
              <a:gd name="T5" fmla="*/ 1330642500 h 588"/>
              <a:gd name="T6" fmla="*/ 2091905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sz="1800"/>
          </a:p>
        </p:txBody>
      </p:sp>
      <p:sp>
        <p:nvSpPr>
          <p:cNvPr id="7" name="Right Triangle 6"/>
          <p:cNvSpPr>
            <a:spLocks/>
          </p:cNvSpPr>
          <p:nvPr/>
        </p:nvSpPr>
        <p:spPr bwMode="auto">
          <a:xfrm>
            <a:off x="-8056" y="5791253"/>
            <a:ext cx="4536419"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latin typeface="Cambria" panose="02040503050406030204" pitchFamily="18" charset="0"/>
            </a:endParaRPr>
          </a:p>
        </p:txBody>
      </p:sp>
      <p:cxnSp>
        <p:nvCxnSpPr>
          <p:cNvPr id="8" name="Straight Connector 7"/>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8"/>
          <p:cNvSpPr/>
          <p:nvPr/>
        </p:nvSpPr>
        <p:spPr>
          <a:xfrm>
            <a:off x="11552768"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10" name="Chevron 9"/>
          <p:cNvSpPr/>
          <p:nvPr/>
        </p:nvSpPr>
        <p:spPr>
          <a:xfrm>
            <a:off x="11303001" y="4987925"/>
            <a:ext cx="24341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Cambria" panose="02040503050406030204" pitchFamily="18" charset="0"/>
            </a:endParaRPr>
          </a:p>
        </p:txBody>
      </p:sp>
      <p:sp>
        <p:nvSpPr>
          <p:cNvPr id="4" name="Text Placeholder 3"/>
          <p:cNvSpPr>
            <a:spLocks noGrp="1"/>
          </p:cNvSpPr>
          <p:nvPr>
            <p:ph type="body" sz="half" idx="2"/>
          </p:nvPr>
        </p:nvSpPr>
        <p:spPr>
          <a:xfrm>
            <a:off x="1521643" y="5443402"/>
            <a:ext cx="95504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smtClean="0">
                <a:solidFill>
                  <a:schemeClr val="tx1"/>
                </a:solidFill>
              </a:defRPr>
            </a:lvl1pPr>
            <a:extLst/>
          </a:lstStyle>
          <a:p>
            <a:fld id="{4AB0A6EC-EBB2-41F2-B81D-2EEF95D163E1}" type="datetime1">
              <a:rPr lang="en-US" smtClean="0"/>
              <a:t>5/21/2022</a:t>
            </a:fld>
            <a:endParaRPr lang="en-US"/>
          </a:p>
        </p:txBody>
      </p:sp>
      <p:sp>
        <p:nvSpPr>
          <p:cNvPr id="12" name="Footer Placeholder 5"/>
          <p:cNvSpPr>
            <a:spLocks noGrp="1"/>
          </p:cNvSpPr>
          <p:nvPr>
            <p:ph type="ftr" sz="quarter" idx="11"/>
          </p:nvPr>
        </p:nvSpPr>
        <p:spPr>
          <a:xfrm>
            <a:off x="5839884" y="6408739"/>
            <a:ext cx="3134783" cy="365125"/>
          </a:xfrm>
        </p:spPr>
        <p:txBody>
          <a:bodyPr/>
          <a:lstStyle>
            <a:lvl1pPr>
              <a:defRPr>
                <a:solidFill>
                  <a:schemeClr val="tx1"/>
                </a:solidFill>
              </a:defRPr>
            </a:lvl1pPr>
            <a:extLst/>
          </a:lstStyle>
          <a:p>
            <a:r>
              <a:rPr lang="en-US"/>
              <a:t>©1992-2017 by Pearson Education, Inc. All Rights Reserved.</a:t>
            </a:r>
          </a:p>
        </p:txBody>
      </p:sp>
      <p:sp>
        <p:nvSpPr>
          <p:cNvPr id="13" name="Slide Number Placeholder 6"/>
          <p:cNvSpPr>
            <a:spLocks noGrp="1"/>
          </p:cNvSpPr>
          <p:nvPr>
            <p:ph type="sldNum" sz="quarter" idx="12"/>
          </p:nvPr>
        </p:nvSpPr>
        <p:spPr/>
        <p:txBody>
          <a:bodyPr/>
          <a:lstStyle>
            <a:lvl1pPr>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524675227"/>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481138"/>
            <a:ext cx="10972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
        <p:nvSpPr>
          <p:cNvPr id="10" name="Date Placeholder 9"/>
          <p:cNvSpPr>
            <a:spLocks noGrp="1"/>
          </p:cNvSpPr>
          <p:nvPr>
            <p:ph type="dt" sz="half" idx="2"/>
          </p:nvPr>
        </p:nvSpPr>
        <p:spPr>
          <a:xfrm>
            <a:off x="8970433" y="6408739"/>
            <a:ext cx="2559051" cy="365125"/>
          </a:xfrm>
          <a:prstGeom prst="rect">
            <a:avLst/>
          </a:prstGeom>
        </p:spPr>
        <p:txBody>
          <a:bodyPr vert="horz" anchor="b"/>
          <a:lstStyle>
            <a:lvl1pPr algn="l" eaLnBrk="1" fontAlgn="auto" latinLnBrk="0" hangingPunct="1">
              <a:spcBef>
                <a:spcPts val="0"/>
              </a:spcBef>
              <a:spcAft>
                <a:spcPts val="0"/>
              </a:spcAft>
              <a:defRPr kumimoji="0" sz="1000" smtClean="0">
                <a:solidFill>
                  <a:schemeClr val="tx1"/>
                </a:solidFill>
                <a:latin typeface="Cambria" panose="02040503050406030204" pitchFamily="18" charset="0"/>
                <a:cs typeface="+mn-cs"/>
              </a:defRPr>
            </a:lvl1pPr>
            <a:extLst/>
          </a:lstStyle>
          <a:p>
            <a:fld id="{3A42949F-2D8D-4C8C-B8A1-3A0A09BD4A18}" type="datetime1">
              <a:rPr lang="en-US" smtClean="0"/>
              <a:t>5/21/2022</a:t>
            </a:fld>
            <a:endParaRPr lang="en-US"/>
          </a:p>
        </p:txBody>
      </p:sp>
      <p:sp>
        <p:nvSpPr>
          <p:cNvPr id="22" name="Footer Placeholder 21"/>
          <p:cNvSpPr>
            <a:spLocks noGrp="1"/>
          </p:cNvSpPr>
          <p:nvPr>
            <p:ph type="ftr" sz="quarter" idx="3"/>
          </p:nvPr>
        </p:nvSpPr>
        <p:spPr>
          <a:xfrm>
            <a:off x="5283200" y="6408739"/>
            <a:ext cx="369146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Cambria" panose="02040503050406030204" pitchFamily="18" charset="0"/>
                <a:cs typeface="+mn-cs"/>
              </a:defRPr>
            </a:lvl1pPr>
            <a:extLst/>
          </a:lstStyle>
          <a:p>
            <a:r>
              <a:rPr lang="en-US"/>
              <a:t>©1992-2017 by Pearson Education, Inc. All Rights Reserved.</a:t>
            </a:r>
          </a:p>
        </p:txBody>
      </p:sp>
      <p:sp>
        <p:nvSpPr>
          <p:cNvPr id="18" name="Slide Number Placeholder 17"/>
          <p:cNvSpPr>
            <a:spLocks noGrp="1"/>
          </p:cNvSpPr>
          <p:nvPr>
            <p:ph type="sldNum" sz="quarter" idx="4"/>
          </p:nvPr>
        </p:nvSpPr>
        <p:spPr>
          <a:xfrm>
            <a:off x="11529484" y="6408739"/>
            <a:ext cx="488949"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Cambria" panose="02040503050406030204" pitchFamily="18" charset="0"/>
              </a:defRPr>
            </a:lvl1pPr>
          </a:lstStyle>
          <a:p>
            <a:fld id="{ECF7B65F-6439-4510-A70B-BD9CA32EDFC4}" type="slidenum">
              <a:rPr lang="en-US" smtClean="0"/>
              <a:t>‹#›</a:t>
            </a:fld>
            <a:endParaRPr lang="en-US"/>
          </a:p>
        </p:txBody>
      </p:sp>
    </p:spTree>
    <p:extLst>
      <p:ext uri="{BB962C8B-B14F-4D97-AF65-F5344CB8AC3E}">
        <p14:creationId xmlns:p14="http://schemas.microsoft.com/office/powerpoint/2010/main" val="3112460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Cambria" panose="02040503050406030204" pitchFamily="18" charset="0"/>
          <a:ea typeface="+mj-ea"/>
          <a:cs typeface="+mj-cs"/>
        </a:defRPr>
      </a:lvl1pPr>
      <a:lvl2pPr algn="l" rtl="0" eaLnBrk="1" fontAlgn="base" hangingPunct="1">
        <a:spcBef>
          <a:spcPct val="0"/>
        </a:spcBef>
        <a:spcAft>
          <a:spcPct val="0"/>
        </a:spcAft>
        <a:defRPr sz="4100" b="1">
          <a:solidFill>
            <a:schemeClr val="tx2"/>
          </a:solidFill>
          <a:latin typeface="Lucida Sans Unicode" pitchFamily="34" charset="0"/>
        </a:defRPr>
      </a:lvl2pPr>
      <a:lvl3pPr algn="l" rtl="0" eaLnBrk="1" fontAlgn="base" hangingPunct="1">
        <a:spcBef>
          <a:spcPct val="0"/>
        </a:spcBef>
        <a:spcAft>
          <a:spcPct val="0"/>
        </a:spcAft>
        <a:defRPr sz="4100" b="1">
          <a:solidFill>
            <a:schemeClr val="tx2"/>
          </a:solidFill>
          <a:latin typeface="Lucida Sans Unicode" pitchFamily="34" charset="0"/>
        </a:defRPr>
      </a:lvl3pPr>
      <a:lvl4pPr algn="l" rtl="0" eaLnBrk="1" fontAlgn="base" hangingPunct="1">
        <a:spcBef>
          <a:spcPct val="0"/>
        </a:spcBef>
        <a:spcAft>
          <a:spcPct val="0"/>
        </a:spcAft>
        <a:defRPr sz="4100" b="1">
          <a:solidFill>
            <a:schemeClr val="tx2"/>
          </a:solidFill>
          <a:latin typeface="Lucida Sans Unicode" pitchFamily="34" charset="0"/>
        </a:defRPr>
      </a:lvl4pPr>
      <a:lvl5pPr algn="l" rtl="0" eaLnBrk="1" fontAlgn="base" hangingPunct="1">
        <a:spcBef>
          <a:spcPct val="0"/>
        </a:spcBef>
        <a:spcAft>
          <a:spcPct val="0"/>
        </a:spcAft>
        <a:defRPr sz="4100" b="1">
          <a:solidFill>
            <a:schemeClr val="tx2"/>
          </a:solidFill>
          <a:latin typeface="Lucida Sans Unicode" pitchFamily="34" charset="0"/>
        </a:defRPr>
      </a:lvl5pPr>
      <a:lvl6pPr marL="457200" algn="l" rtl="0" eaLnBrk="1" fontAlgn="base" hangingPunct="1">
        <a:spcBef>
          <a:spcPct val="0"/>
        </a:spcBef>
        <a:spcAft>
          <a:spcPct val="0"/>
        </a:spcAft>
        <a:defRPr sz="4100" b="1">
          <a:solidFill>
            <a:schemeClr val="tx2"/>
          </a:solidFill>
          <a:latin typeface="Lucida Sans Unicode" pitchFamily="34" charset="0"/>
        </a:defRPr>
      </a:lvl6pPr>
      <a:lvl7pPr marL="914400" algn="l" rtl="0" eaLnBrk="1" fontAlgn="base" hangingPunct="1">
        <a:spcBef>
          <a:spcPct val="0"/>
        </a:spcBef>
        <a:spcAft>
          <a:spcPct val="0"/>
        </a:spcAft>
        <a:defRPr sz="4100" b="1">
          <a:solidFill>
            <a:schemeClr val="tx2"/>
          </a:solidFill>
          <a:latin typeface="Lucida Sans Unicode" pitchFamily="34" charset="0"/>
        </a:defRPr>
      </a:lvl7pPr>
      <a:lvl8pPr marL="1371600" algn="l" rtl="0" eaLnBrk="1" fontAlgn="base" hangingPunct="1">
        <a:spcBef>
          <a:spcPct val="0"/>
        </a:spcBef>
        <a:spcAft>
          <a:spcPct val="0"/>
        </a:spcAft>
        <a:defRPr sz="4100" b="1">
          <a:solidFill>
            <a:schemeClr val="tx2"/>
          </a:solidFill>
          <a:latin typeface="Lucida Sans Unicode" pitchFamily="34" charset="0"/>
        </a:defRPr>
      </a:lvl8pPr>
      <a:lvl9pPr marL="1828800" algn="l" rtl="0" eaLnBrk="1" fontAlgn="base" hangingPunct="1">
        <a:spcBef>
          <a:spcPct val="0"/>
        </a:spcBef>
        <a:spcAft>
          <a:spcPct val="0"/>
        </a:spcAft>
        <a:defRPr sz="4100" b="1">
          <a:solidFill>
            <a:schemeClr val="tx2"/>
          </a:solidFill>
          <a:latin typeface="Lucida Sans Unicode" pitchFamily="34"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Cambria" panose="02040503050406030204" pitchFamily="18" charset="0"/>
          <a:ea typeface="+mn-ea"/>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Cambria" panose="02040503050406030204" pitchFamily="18" charset="0"/>
          <a:ea typeface="+mn-ea"/>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Cambria" panose="02040503050406030204" pitchFamily="18" charset="0"/>
          <a:ea typeface="+mn-ea"/>
          <a:cs typeface="+mn-cs"/>
        </a:defRPr>
      </a:lvl3pPr>
      <a:lvl4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4pPr>
      <a:lvl5pPr marL="1143000" indent="-228600" algn="l" rtl="0" eaLnBrk="1" fontAlgn="base" hangingPunct="1">
        <a:spcBef>
          <a:spcPts val="350"/>
        </a:spcBef>
        <a:spcAft>
          <a:spcPct val="0"/>
        </a:spcAft>
        <a:buClr>
          <a:schemeClr val="accent2"/>
        </a:buClr>
        <a:defRPr sz="1900" kern="1200">
          <a:solidFill>
            <a:schemeClr val="tx1"/>
          </a:solidFill>
          <a:latin typeface="Cambria" panose="02040503050406030204" pitchFamily="18"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hazelcast.com/products/in-memory-computing-platform/" TargetMode="External"/><Relationship Id="rId2" Type="http://schemas.openxmlformats.org/officeDocument/2006/relationships/hyperlink" Target="https://hazelcast.com/glossary/serialization/"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hazelcast.com/glossary/deserialization/"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Files and Streams</a:t>
            </a:r>
            <a:endParaRPr lang="en-US" dirty="0"/>
          </a:p>
        </p:txBody>
      </p:sp>
      <p:sp>
        <p:nvSpPr>
          <p:cNvPr id="3" name="Subtitle 2"/>
          <p:cNvSpPr>
            <a:spLocks noGrp="1"/>
          </p:cNvSpPr>
          <p:nvPr>
            <p:ph type="subTitle" idx="1"/>
          </p:nvPr>
        </p:nvSpPr>
        <p:spPr/>
        <p:txBody>
          <a:bodyPr/>
          <a:lstStyle/>
          <a:p>
            <a:r>
              <a:rPr lang="en-US"/>
              <a:t>Chapter 17 of Visual C# How to Program, 6/e</a:t>
            </a:r>
            <a:endParaRPr lang="en-US" dirty="0"/>
          </a:p>
        </p:txBody>
      </p:sp>
      <p:sp>
        <p:nvSpPr>
          <p:cNvPr id="5" name="Slide Number Placeholder 4">
            <a:extLst>
              <a:ext uri="{FF2B5EF4-FFF2-40B4-BE49-F238E27FC236}">
                <a16:creationId xmlns:a16="http://schemas.microsoft.com/office/drawing/2014/main" id="{61A428EB-464B-4F93-8BB7-087CA3CBEC4D}"/>
              </a:ext>
            </a:extLst>
          </p:cNvPr>
          <p:cNvSpPr>
            <a:spLocks noGrp="1"/>
          </p:cNvSpPr>
          <p:nvPr>
            <p:ph type="sldNum" sz="quarter" idx="11"/>
          </p:nvPr>
        </p:nvSpPr>
        <p:spPr/>
        <p:txBody>
          <a:bodyPr/>
          <a:lstStyle/>
          <a:p>
            <a:fld id="{ECF7B65F-6439-4510-A70B-BD9CA32EDFC4}" type="slidenum">
              <a:rPr lang="en-US" smtClean="0"/>
              <a:t>1</a:t>
            </a:fld>
            <a:endParaRPr lang="en-US"/>
          </a:p>
        </p:txBody>
      </p:sp>
    </p:spTree>
    <p:extLst>
      <p:ext uri="{BB962C8B-B14F-4D97-AF65-F5344CB8AC3E}">
        <p14:creationId xmlns:p14="http://schemas.microsoft.com/office/powerpoint/2010/main" val="506505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p:cNvSpPr>
          <p:nvPr>
            <p:ph idx="1"/>
          </p:nvPr>
        </p:nvSpPr>
        <p:spPr/>
        <p:txBody>
          <a:bodyPr/>
          <a:lstStyle/>
          <a:p>
            <a:r>
              <a:rPr lang="en-US" altLang="en-US" u="sng" dirty="0">
                <a:solidFill>
                  <a:srgbClr val="7030A0"/>
                </a:solidFill>
              </a:rPr>
              <a:t>C# imposes no structure on files. </a:t>
            </a:r>
          </a:p>
          <a:p>
            <a:r>
              <a:rPr lang="en-US" altLang="en-US" u="sng" dirty="0"/>
              <a:t>Thus, the concept of a </a:t>
            </a:r>
            <a:r>
              <a:rPr lang="en-US" altLang="en-US" u="sng" dirty="0">
                <a:solidFill>
                  <a:srgbClr val="7030A0"/>
                </a:solidFill>
              </a:rPr>
              <a:t>“record” does not exist in C# files</a:t>
            </a:r>
            <a:r>
              <a:rPr lang="en-US" altLang="en-US" u="sng" dirty="0"/>
              <a:t>. </a:t>
            </a:r>
          </a:p>
          <a:p>
            <a:r>
              <a:rPr lang="en-US" altLang="en-US" dirty="0"/>
              <a:t>This means that you must </a:t>
            </a:r>
            <a:r>
              <a:rPr lang="en-US" altLang="en-US" dirty="0">
                <a:solidFill>
                  <a:srgbClr val="7030A0"/>
                </a:solidFill>
              </a:rPr>
              <a:t>structure files </a:t>
            </a:r>
            <a:r>
              <a:rPr lang="en-US" altLang="en-US" dirty="0"/>
              <a:t>to meet the requirements of your apps. </a:t>
            </a:r>
          </a:p>
        </p:txBody>
      </p:sp>
      <p:sp>
        <p:nvSpPr>
          <p:cNvPr id="3" name="Title 2"/>
          <p:cNvSpPr>
            <a:spLocks noGrp="1"/>
          </p:cNvSpPr>
          <p:nvPr>
            <p:ph type="title"/>
          </p:nvPr>
        </p:nvSpPr>
        <p:spPr/>
        <p:txBody>
          <a:bodyPr/>
          <a:lstStyle/>
          <a:p>
            <a:r>
              <a:rPr lang="en-US" dirty="0">
                <a:solidFill>
                  <a:srgbClr val="FF0000"/>
                </a:solidFill>
              </a:rPr>
              <a:t>17.3 Creating a Sequential-Access Text File</a:t>
            </a:r>
          </a:p>
        </p:txBody>
      </p:sp>
      <p:sp>
        <p:nvSpPr>
          <p:cNvPr id="2" name="Slide Number Placeholder 1">
            <a:extLst>
              <a:ext uri="{FF2B5EF4-FFF2-40B4-BE49-F238E27FC236}">
                <a16:creationId xmlns:a16="http://schemas.microsoft.com/office/drawing/2014/main" id="{38E02F94-727C-4BF6-827E-B5AB4760F05D}"/>
              </a:ext>
            </a:extLst>
          </p:cNvPr>
          <p:cNvSpPr>
            <a:spLocks noGrp="1"/>
          </p:cNvSpPr>
          <p:nvPr>
            <p:ph type="sldNum" sz="quarter" idx="12"/>
          </p:nvPr>
        </p:nvSpPr>
        <p:spPr/>
        <p:txBody>
          <a:bodyPr/>
          <a:lstStyle/>
          <a:p>
            <a:fld id="{ECF7B65F-6439-4510-A70B-BD9CA32EDFC4}" type="slidenum">
              <a:rPr lang="en-US" smtClean="0"/>
              <a:t>10</a:t>
            </a:fld>
            <a:endParaRPr lang="en-US"/>
          </a:p>
        </p:txBody>
      </p:sp>
    </p:spTree>
    <p:extLst>
      <p:ext uri="{BB962C8B-B14F-4D97-AF65-F5344CB8AC3E}">
        <p14:creationId xmlns:p14="http://schemas.microsoft.com/office/powerpoint/2010/main" val="41782015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a:noFill/>
          <a:ln>
            <a:noFill/>
          </a:ln>
        </p:spPr>
      </p:pic>
      <p:sp>
        <p:nvSpPr>
          <p:cNvPr id="4" name="Arrow: Right 3">
            <a:extLst>
              <a:ext uri="{FF2B5EF4-FFF2-40B4-BE49-F238E27FC236}">
                <a16:creationId xmlns:a16="http://schemas.microsoft.com/office/drawing/2014/main" id="{233CB9A9-CC49-4931-9EE5-167D2505F4D6}"/>
              </a:ext>
            </a:extLst>
          </p:cNvPr>
          <p:cNvSpPr/>
          <p:nvPr/>
        </p:nvSpPr>
        <p:spPr>
          <a:xfrm>
            <a:off x="736846" y="18199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F9E7981-A963-4A3E-ADB9-6EC43DED3871}"/>
              </a:ext>
            </a:extLst>
          </p:cNvPr>
          <p:cNvSpPr>
            <a:spLocks noGrp="1"/>
          </p:cNvSpPr>
          <p:nvPr>
            <p:ph type="sldNum" sz="quarter" idx="12"/>
          </p:nvPr>
        </p:nvSpPr>
        <p:spPr/>
        <p:txBody>
          <a:bodyPr/>
          <a:lstStyle/>
          <a:p>
            <a:fld id="{ECF7B65F-6439-4510-A70B-BD9CA32EDFC4}" type="slidenum">
              <a:rPr lang="en-US" smtClean="0"/>
              <a:t>100</a:t>
            </a:fld>
            <a:endParaRPr lang="en-US"/>
          </a:p>
        </p:txBody>
      </p:sp>
    </p:spTree>
    <p:extLst>
      <p:ext uri="{BB962C8B-B14F-4D97-AF65-F5344CB8AC3E}">
        <p14:creationId xmlns:p14="http://schemas.microsoft.com/office/powerpoint/2010/main" val="37840875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Content Placeholder 1"/>
          <p:cNvSpPr>
            <a:spLocks noGrp="1"/>
          </p:cNvSpPr>
          <p:nvPr>
            <p:ph idx="1"/>
          </p:nvPr>
        </p:nvSpPr>
        <p:spPr/>
        <p:txBody>
          <a:bodyPr/>
          <a:lstStyle/>
          <a:p>
            <a:r>
              <a:rPr lang="en-US" altLang="en-US" dirty="0"/>
              <a:t>In a class that’s marked with the </a:t>
            </a:r>
            <a:r>
              <a:rPr lang="en-US" altLang="en-US" dirty="0">
                <a:latin typeface="Consolas" panose="020B0609020204030204" pitchFamily="49" charset="0"/>
              </a:rPr>
              <a:t>[Serializable]</a:t>
            </a:r>
            <a:r>
              <a:rPr lang="en-US" altLang="en-US" dirty="0"/>
              <a:t> attribute or that implements interface </a:t>
            </a:r>
            <a:r>
              <a:rPr lang="en-US" altLang="en-US" dirty="0" err="1">
                <a:latin typeface="Consolas" panose="020B0609020204030204" pitchFamily="49" charset="0"/>
              </a:rPr>
              <a:t>ISerializable</a:t>
            </a:r>
            <a:r>
              <a:rPr lang="en-US" altLang="en-US" dirty="0"/>
              <a:t>, you must ensure that every instance variable of the class is also serializable. </a:t>
            </a:r>
          </a:p>
          <a:p>
            <a:r>
              <a:rPr lang="en-US" altLang="en-US" dirty="0"/>
              <a:t>All simple-type variables and strings are serializable. </a:t>
            </a:r>
          </a:p>
          <a:p>
            <a:r>
              <a:rPr lang="en-US" altLang="en-US" dirty="0"/>
              <a:t>For variables of reference types, you must check the class declaration (and possibly its base classes) to ensure that the type is serializable. </a:t>
            </a:r>
          </a:p>
          <a:p>
            <a:r>
              <a:rPr lang="en-US" altLang="en-US" dirty="0"/>
              <a:t>By default, array objects are serializable. </a:t>
            </a:r>
          </a:p>
          <a:p>
            <a:r>
              <a:rPr lang="en-US" altLang="en-US" dirty="0"/>
              <a:t>However, if the array contains references to other objects, those objects may or may not be serializable.</a:t>
            </a:r>
          </a:p>
        </p:txBody>
      </p:sp>
      <p:sp>
        <p:nvSpPr>
          <p:cNvPr id="3" name="Title 2"/>
          <p:cNvSpPr>
            <a:spLocks noGrp="1"/>
          </p:cNvSpPr>
          <p:nvPr>
            <p:ph type="title"/>
          </p:nvPr>
        </p:nvSpPr>
        <p:spPr/>
        <p:txBody>
          <a:bodyPr>
            <a:normAutofit fontScale="90000"/>
          </a:bodyPr>
          <a:lstStyle/>
          <a:p>
            <a:r>
              <a:rPr lang="en-US" dirty="0"/>
              <a:t>17.7 Creating a Sequential-Access File Using Object Serialization (cont.)</a:t>
            </a:r>
          </a:p>
        </p:txBody>
      </p:sp>
      <p:sp>
        <p:nvSpPr>
          <p:cNvPr id="2" name="Slide Number Placeholder 1">
            <a:extLst>
              <a:ext uri="{FF2B5EF4-FFF2-40B4-BE49-F238E27FC236}">
                <a16:creationId xmlns:a16="http://schemas.microsoft.com/office/drawing/2014/main" id="{23A9A822-4BE3-4D2F-8D84-828F31A2D5B9}"/>
              </a:ext>
            </a:extLst>
          </p:cNvPr>
          <p:cNvSpPr>
            <a:spLocks noGrp="1"/>
          </p:cNvSpPr>
          <p:nvPr>
            <p:ph type="sldNum" sz="quarter" idx="12"/>
          </p:nvPr>
        </p:nvSpPr>
        <p:spPr/>
        <p:txBody>
          <a:bodyPr/>
          <a:lstStyle/>
          <a:p>
            <a:fld id="{ECF7B65F-6439-4510-A70B-BD9CA32EDFC4}" type="slidenum">
              <a:rPr lang="en-US" smtClean="0"/>
              <a:t>101</a:t>
            </a:fld>
            <a:endParaRPr lang="en-US"/>
          </a:p>
        </p:txBody>
      </p:sp>
    </p:spTree>
    <p:extLst>
      <p:ext uri="{BB962C8B-B14F-4D97-AF65-F5344CB8AC3E}">
        <p14:creationId xmlns:p14="http://schemas.microsoft.com/office/powerpoint/2010/main" val="9677583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marL="109537" indent="0">
              <a:buNone/>
            </a:pPr>
            <a:r>
              <a:rPr lang="en-US" b="1" i="1" dirty="0"/>
              <a:t>Using a Serialization Stream to Create an Output File</a:t>
            </a:r>
          </a:p>
          <a:p>
            <a:r>
              <a:rPr lang="en-US" dirty="0"/>
              <a:t>Next, we’ll create a sequential-access file with serialization (Fig. 17.9). </a:t>
            </a:r>
          </a:p>
          <a:p>
            <a:r>
              <a:rPr lang="en-US" dirty="0"/>
              <a:t>To test this program, we used the sample data from Fig. 17.5 to create a file named </a:t>
            </a:r>
            <a:r>
              <a:rPr lang="en-US" dirty="0" err="1">
                <a:latin typeface="Consolas" panose="020B0609020204030204" pitchFamily="49" charset="0"/>
              </a:rPr>
              <a:t>clients.ser</a:t>
            </a:r>
            <a:r>
              <a:rPr lang="en-US" dirty="0"/>
              <a:t>. </a:t>
            </a:r>
          </a:p>
          <a:p>
            <a:r>
              <a:rPr lang="en-US" dirty="0"/>
              <a:t>Line 15 creates a </a:t>
            </a:r>
            <a:r>
              <a:rPr lang="en-US" dirty="0" err="1">
                <a:latin typeface="Consolas" panose="020B0609020204030204" pitchFamily="49" charset="0"/>
              </a:rPr>
              <a:t>BinaryFormatter</a:t>
            </a:r>
            <a:r>
              <a:rPr lang="en-US" dirty="0"/>
              <a:t> for writing serialized objects. </a:t>
            </a:r>
          </a:p>
          <a:p>
            <a:r>
              <a:rPr lang="en-US" dirty="0"/>
              <a:t>Lines 55–56 open the </a:t>
            </a:r>
            <a:r>
              <a:rPr lang="en-US" dirty="0" err="1">
                <a:latin typeface="Consolas" panose="020B0609020204030204" pitchFamily="49" charset="0"/>
              </a:rPr>
              <a:t>FileStream</a:t>
            </a:r>
            <a:r>
              <a:rPr lang="en-US" dirty="0"/>
              <a:t> to which this program writes the serialized objects. </a:t>
            </a:r>
          </a:p>
          <a:p>
            <a:r>
              <a:rPr lang="en-US" dirty="0"/>
              <a:t>The string argument that’s passed to the </a:t>
            </a:r>
            <a:r>
              <a:rPr lang="en-US" dirty="0" err="1">
                <a:latin typeface="Consolas" panose="020B0609020204030204" pitchFamily="49" charset="0"/>
              </a:rPr>
              <a:t>FileStream</a:t>
            </a:r>
            <a:r>
              <a:rPr lang="en-US" dirty="0" err="1"/>
              <a:t>’s</a:t>
            </a:r>
            <a:r>
              <a:rPr lang="en-US" dirty="0"/>
              <a:t> constructor represents the name and path of the file to be opened. </a:t>
            </a:r>
          </a:p>
          <a:p>
            <a:r>
              <a:rPr lang="en-US" dirty="0"/>
              <a:t>This specifies the file to which the serialized objects will be written.</a:t>
            </a:r>
          </a:p>
        </p:txBody>
      </p:sp>
      <p:sp>
        <p:nvSpPr>
          <p:cNvPr id="3" name="Title 2"/>
          <p:cNvSpPr>
            <a:spLocks noGrp="1"/>
          </p:cNvSpPr>
          <p:nvPr>
            <p:ph type="title"/>
          </p:nvPr>
        </p:nvSpPr>
        <p:spPr/>
        <p:txBody>
          <a:bodyPr>
            <a:normAutofit fontScale="90000"/>
          </a:bodyPr>
          <a:lstStyle/>
          <a:p>
            <a:r>
              <a:rPr lang="en-US" dirty="0"/>
              <a:t>17.7 Creating a Sequential-Access File Using Object Serialization (cont.)</a:t>
            </a:r>
          </a:p>
        </p:txBody>
      </p:sp>
      <p:sp>
        <p:nvSpPr>
          <p:cNvPr id="2" name="Slide Number Placeholder 1">
            <a:extLst>
              <a:ext uri="{FF2B5EF4-FFF2-40B4-BE49-F238E27FC236}">
                <a16:creationId xmlns:a16="http://schemas.microsoft.com/office/drawing/2014/main" id="{83091B1D-5C12-4CA4-8B63-23CA7CB029A0}"/>
              </a:ext>
            </a:extLst>
          </p:cNvPr>
          <p:cNvSpPr>
            <a:spLocks noGrp="1"/>
          </p:cNvSpPr>
          <p:nvPr>
            <p:ph type="sldNum" sz="quarter" idx="12"/>
          </p:nvPr>
        </p:nvSpPr>
        <p:spPr/>
        <p:txBody>
          <a:bodyPr/>
          <a:lstStyle/>
          <a:p>
            <a:fld id="{ECF7B65F-6439-4510-A70B-BD9CA32EDFC4}" type="slidenum">
              <a:rPr lang="en-US" smtClean="0"/>
              <a:t>102</a:t>
            </a:fld>
            <a:endParaRPr lang="en-US"/>
          </a:p>
        </p:txBody>
      </p:sp>
    </p:spTree>
    <p:extLst>
      <p:ext uri="{BB962C8B-B14F-4D97-AF65-F5344CB8AC3E}">
        <p14:creationId xmlns:p14="http://schemas.microsoft.com/office/powerpoint/2010/main" val="15721264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Content Placeholder 1"/>
          <p:cNvSpPr>
            <a:spLocks noGrp="1"/>
          </p:cNvSpPr>
          <p:nvPr>
            <p:ph idx="1"/>
          </p:nvPr>
        </p:nvSpPr>
        <p:spPr/>
        <p:txBody>
          <a:bodyPr/>
          <a:lstStyle/>
          <a:p>
            <a:r>
              <a:rPr lang="en-US" altLang="en-US" dirty="0"/>
              <a:t>The program does not show how the data records actually appear in the file. </a:t>
            </a:r>
          </a:p>
          <a:p>
            <a:r>
              <a:rPr lang="en-US" altLang="en-US" dirty="0"/>
              <a:t>Remember that we are now using binary files, which are not human readable. </a:t>
            </a:r>
          </a:p>
          <a:p>
            <a:r>
              <a:rPr lang="en-US" altLang="en-US" dirty="0"/>
              <a:t>To verify that the file was created successfully, the next section presents a program to read the file’s contents.</a:t>
            </a:r>
          </a:p>
        </p:txBody>
      </p:sp>
      <p:sp>
        <p:nvSpPr>
          <p:cNvPr id="3" name="Title 2"/>
          <p:cNvSpPr>
            <a:spLocks noGrp="1"/>
          </p:cNvSpPr>
          <p:nvPr>
            <p:ph type="title"/>
          </p:nvPr>
        </p:nvSpPr>
        <p:spPr/>
        <p:txBody>
          <a:bodyPr>
            <a:normAutofit fontScale="90000"/>
          </a:bodyPr>
          <a:lstStyle/>
          <a:p>
            <a:r>
              <a:rPr lang="en-US" dirty="0"/>
              <a:t>17.7 Creating a Sequential-Access File Using Object Serialization (cont.)</a:t>
            </a:r>
          </a:p>
        </p:txBody>
      </p:sp>
      <p:sp>
        <p:nvSpPr>
          <p:cNvPr id="2" name="Slide Number Placeholder 1">
            <a:extLst>
              <a:ext uri="{FF2B5EF4-FFF2-40B4-BE49-F238E27FC236}">
                <a16:creationId xmlns:a16="http://schemas.microsoft.com/office/drawing/2014/main" id="{FE2F04F6-5EF2-4C6C-8BB9-FC02F788FB13}"/>
              </a:ext>
            </a:extLst>
          </p:cNvPr>
          <p:cNvSpPr>
            <a:spLocks noGrp="1"/>
          </p:cNvSpPr>
          <p:nvPr>
            <p:ph type="sldNum" sz="quarter" idx="12"/>
          </p:nvPr>
        </p:nvSpPr>
        <p:spPr/>
        <p:txBody>
          <a:bodyPr/>
          <a:lstStyle/>
          <a:p>
            <a:fld id="{ECF7B65F-6439-4510-A70B-BD9CA32EDFC4}" type="slidenum">
              <a:rPr lang="en-US" smtClean="0"/>
              <a:t>103</a:t>
            </a:fld>
            <a:endParaRPr lang="en-US"/>
          </a:p>
        </p:txBody>
      </p:sp>
    </p:spTree>
    <p:extLst>
      <p:ext uri="{BB962C8B-B14F-4D97-AF65-F5344CB8AC3E}">
        <p14:creationId xmlns:p14="http://schemas.microsoft.com/office/powerpoint/2010/main" val="1033514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a:noFill/>
          <a:ln>
            <a:noFill/>
          </a:ln>
        </p:spPr>
      </p:pic>
      <p:sp>
        <p:nvSpPr>
          <p:cNvPr id="4" name="Arrow: Down 3">
            <a:extLst>
              <a:ext uri="{FF2B5EF4-FFF2-40B4-BE49-F238E27FC236}">
                <a16:creationId xmlns:a16="http://schemas.microsoft.com/office/drawing/2014/main" id="{BFED5EDE-A7E2-4A59-BC36-C61C26F34A4F}"/>
              </a:ext>
            </a:extLst>
          </p:cNvPr>
          <p:cNvSpPr/>
          <p:nvPr/>
        </p:nvSpPr>
        <p:spPr>
          <a:xfrm>
            <a:off x="7297444" y="2388092"/>
            <a:ext cx="298365" cy="700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66B78EE-6394-405D-AE9A-EBF85F082C2C}"/>
              </a:ext>
            </a:extLst>
          </p:cNvPr>
          <p:cNvSpPr/>
          <p:nvPr/>
        </p:nvSpPr>
        <p:spPr>
          <a:xfrm>
            <a:off x="648071" y="214577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85A9EE7B-17A0-492E-A05A-746C3A2583CD}"/>
              </a:ext>
            </a:extLst>
          </p:cNvPr>
          <p:cNvSpPr/>
          <p:nvPr/>
        </p:nvSpPr>
        <p:spPr>
          <a:xfrm>
            <a:off x="1500326" y="38173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16053B4F-C55D-4802-A0D3-2D2D8D7D93AD}"/>
              </a:ext>
            </a:extLst>
          </p:cNvPr>
          <p:cNvSpPr/>
          <p:nvPr/>
        </p:nvSpPr>
        <p:spPr>
          <a:xfrm>
            <a:off x="4856140" y="4437693"/>
            <a:ext cx="630260" cy="230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30D27F85-B656-40E4-A700-20ED6791E147}"/>
              </a:ext>
            </a:extLst>
          </p:cNvPr>
          <p:cNvSpPr>
            <a:spLocks noGrp="1"/>
          </p:cNvSpPr>
          <p:nvPr>
            <p:ph type="sldNum" sz="quarter" idx="12"/>
          </p:nvPr>
        </p:nvSpPr>
        <p:spPr/>
        <p:txBody>
          <a:bodyPr/>
          <a:lstStyle/>
          <a:p>
            <a:fld id="{ECF7B65F-6439-4510-A70B-BD9CA32EDFC4}" type="slidenum">
              <a:rPr lang="en-US" smtClean="0"/>
              <a:t>104</a:t>
            </a:fld>
            <a:endParaRPr lang="en-US"/>
          </a:p>
        </p:txBody>
      </p:sp>
    </p:spTree>
    <p:extLst>
      <p:ext uri="{BB962C8B-B14F-4D97-AF65-F5344CB8AC3E}">
        <p14:creationId xmlns:p14="http://schemas.microsoft.com/office/powerpoint/2010/main" val="11025257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a:noFill/>
          <a:ln>
            <a:noFill/>
          </a:ln>
        </p:spPr>
      </p:pic>
      <p:sp>
        <p:nvSpPr>
          <p:cNvPr id="4" name="Slide Number Placeholder 3">
            <a:extLst>
              <a:ext uri="{FF2B5EF4-FFF2-40B4-BE49-F238E27FC236}">
                <a16:creationId xmlns:a16="http://schemas.microsoft.com/office/drawing/2014/main" id="{376C565A-1AA7-4F68-B53F-6FF19CE01626}"/>
              </a:ext>
            </a:extLst>
          </p:cNvPr>
          <p:cNvSpPr>
            <a:spLocks noGrp="1"/>
          </p:cNvSpPr>
          <p:nvPr>
            <p:ph type="sldNum" sz="quarter" idx="12"/>
          </p:nvPr>
        </p:nvSpPr>
        <p:spPr/>
        <p:txBody>
          <a:bodyPr/>
          <a:lstStyle/>
          <a:p>
            <a:fld id="{ECF7B65F-6439-4510-A70B-BD9CA32EDFC4}" type="slidenum">
              <a:rPr lang="en-US" smtClean="0"/>
              <a:t>105</a:t>
            </a:fld>
            <a:endParaRPr lang="en-US"/>
          </a:p>
        </p:txBody>
      </p:sp>
    </p:spTree>
    <p:extLst>
      <p:ext uri="{BB962C8B-B14F-4D97-AF65-F5344CB8AC3E}">
        <p14:creationId xmlns:p14="http://schemas.microsoft.com/office/powerpoint/2010/main" val="1217754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a:noFill/>
          <a:ln>
            <a:noFill/>
          </a:ln>
        </p:spPr>
      </p:pic>
      <p:sp>
        <p:nvSpPr>
          <p:cNvPr id="4" name="Slide Number Placeholder 3">
            <a:extLst>
              <a:ext uri="{FF2B5EF4-FFF2-40B4-BE49-F238E27FC236}">
                <a16:creationId xmlns:a16="http://schemas.microsoft.com/office/drawing/2014/main" id="{6D6B357D-8B11-4C0C-9F19-FCF53E0225C3}"/>
              </a:ext>
            </a:extLst>
          </p:cNvPr>
          <p:cNvSpPr>
            <a:spLocks noGrp="1"/>
          </p:cNvSpPr>
          <p:nvPr>
            <p:ph type="sldNum" sz="quarter" idx="12"/>
          </p:nvPr>
        </p:nvSpPr>
        <p:spPr/>
        <p:txBody>
          <a:bodyPr/>
          <a:lstStyle/>
          <a:p>
            <a:fld id="{ECF7B65F-6439-4510-A70B-BD9CA32EDFC4}" type="slidenum">
              <a:rPr lang="en-US" smtClean="0"/>
              <a:t>106</a:t>
            </a:fld>
            <a:endParaRPr lang="en-US"/>
          </a:p>
        </p:txBody>
      </p:sp>
    </p:spTree>
    <p:extLst>
      <p:ext uri="{BB962C8B-B14F-4D97-AF65-F5344CB8AC3E}">
        <p14:creationId xmlns:p14="http://schemas.microsoft.com/office/powerpoint/2010/main" val="35062793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a:noFill/>
          <a:ln>
            <a:noFill/>
          </a:ln>
        </p:spPr>
      </p:pic>
      <p:sp>
        <p:nvSpPr>
          <p:cNvPr id="4" name="Slide Number Placeholder 3">
            <a:extLst>
              <a:ext uri="{FF2B5EF4-FFF2-40B4-BE49-F238E27FC236}">
                <a16:creationId xmlns:a16="http://schemas.microsoft.com/office/drawing/2014/main" id="{7C6FE67D-CC0E-47EE-BB65-BAF0DEB44735}"/>
              </a:ext>
            </a:extLst>
          </p:cNvPr>
          <p:cNvSpPr>
            <a:spLocks noGrp="1"/>
          </p:cNvSpPr>
          <p:nvPr>
            <p:ph type="sldNum" sz="quarter" idx="12"/>
          </p:nvPr>
        </p:nvSpPr>
        <p:spPr/>
        <p:txBody>
          <a:bodyPr/>
          <a:lstStyle/>
          <a:p>
            <a:fld id="{ECF7B65F-6439-4510-A70B-BD9CA32EDFC4}" type="slidenum">
              <a:rPr lang="en-US" smtClean="0"/>
              <a:t>107</a:t>
            </a:fld>
            <a:endParaRPr lang="en-US"/>
          </a:p>
        </p:txBody>
      </p:sp>
    </p:spTree>
    <p:extLst>
      <p:ext uri="{BB962C8B-B14F-4D97-AF65-F5344CB8AC3E}">
        <p14:creationId xmlns:p14="http://schemas.microsoft.com/office/powerpoint/2010/main" val="28219503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03325" y="0"/>
            <a:ext cx="9783763" cy="6858000"/>
          </a:xfrm>
          <a:prstGeom prst="rect">
            <a:avLst/>
          </a:prstGeom>
          <a:noFill/>
          <a:ln>
            <a:noFill/>
          </a:ln>
        </p:spPr>
      </p:pic>
      <p:sp>
        <p:nvSpPr>
          <p:cNvPr id="4" name="Arrow: Right 3">
            <a:extLst>
              <a:ext uri="{FF2B5EF4-FFF2-40B4-BE49-F238E27FC236}">
                <a16:creationId xmlns:a16="http://schemas.microsoft.com/office/drawing/2014/main" id="{4CB94AAB-C62E-41B8-BC4C-04AA78DF29A6}"/>
              </a:ext>
            </a:extLst>
          </p:cNvPr>
          <p:cNvSpPr/>
          <p:nvPr/>
        </p:nvSpPr>
        <p:spPr>
          <a:xfrm>
            <a:off x="2867487" y="228156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06519983-B145-4BAD-A625-5B31EA948CCE}"/>
              </a:ext>
            </a:extLst>
          </p:cNvPr>
          <p:cNvSpPr/>
          <p:nvPr/>
        </p:nvSpPr>
        <p:spPr>
          <a:xfrm>
            <a:off x="2867487" y="36330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F4E4FC2D-785F-47F6-92B8-09EA9F71E21D}"/>
              </a:ext>
            </a:extLst>
          </p:cNvPr>
          <p:cNvSpPr/>
          <p:nvPr/>
        </p:nvSpPr>
        <p:spPr>
          <a:xfrm>
            <a:off x="6644301" y="3263609"/>
            <a:ext cx="289159" cy="4846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C59841D1-4E3D-4309-8824-CA31B2E3A222}"/>
              </a:ext>
            </a:extLst>
          </p:cNvPr>
          <p:cNvSpPr>
            <a:spLocks noGrp="1"/>
          </p:cNvSpPr>
          <p:nvPr>
            <p:ph type="sldNum" sz="quarter" idx="12"/>
          </p:nvPr>
        </p:nvSpPr>
        <p:spPr/>
        <p:txBody>
          <a:bodyPr/>
          <a:lstStyle/>
          <a:p>
            <a:fld id="{ECF7B65F-6439-4510-A70B-BD9CA32EDFC4}" type="slidenum">
              <a:rPr lang="en-US" smtClean="0"/>
              <a:t>108</a:t>
            </a:fld>
            <a:endParaRPr lang="en-US"/>
          </a:p>
        </p:txBody>
      </p:sp>
    </p:spTree>
    <p:extLst>
      <p:ext uri="{BB962C8B-B14F-4D97-AF65-F5344CB8AC3E}">
        <p14:creationId xmlns:p14="http://schemas.microsoft.com/office/powerpoint/2010/main" val="11560474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a:noFill/>
          <a:ln>
            <a:noFill/>
          </a:ln>
        </p:spPr>
      </p:pic>
      <p:sp>
        <p:nvSpPr>
          <p:cNvPr id="4" name="Slide Number Placeholder 3">
            <a:extLst>
              <a:ext uri="{FF2B5EF4-FFF2-40B4-BE49-F238E27FC236}">
                <a16:creationId xmlns:a16="http://schemas.microsoft.com/office/drawing/2014/main" id="{376C9A80-FC4B-4525-9FE5-6888A14E32FD}"/>
              </a:ext>
            </a:extLst>
          </p:cNvPr>
          <p:cNvSpPr>
            <a:spLocks noGrp="1"/>
          </p:cNvSpPr>
          <p:nvPr>
            <p:ph type="sldNum" sz="quarter" idx="12"/>
          </p:nvPr>
        </p:nvSpPr>
        <p:spPr/>
        <p:txBody>
          <a:bodyPr/>
          <a:lstStyle/>
          <a:p>
            <a:fld id="{ECF7B65F-6439-4510-A70B-BD9CA32EDFC4}" type="slidenum">
              <a:rPr lang="en-US" smtClean="0"/>
              <a:t>109</a:t>
            </a:fld>
            <a:endParaRPr lang="en-US"/>
          </a:p>
        </p:txBody>
      </p:sp>
    </p:spTree>
    <p:extLst>
      <p:ext uri="{BB962C8B-B14F-4D97-AF65-F5344CB8AC3E}">
        <p14:creationId xmlns:p14="http://schemas.microsoft.com/office/powerpoint/2010/main" val="309399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Class </a:t>
            </a:r>
            <a:r>
              <a:rPr lang="en-US" b="1" i="1" dirty="0" err="1"/>
              <a:t>BankUIForm</a:t>
            </a:r>
            <a:endParaRPr lang="en-US" b="1" i="1" dirty="0"/>
          </a:p>
          <a:p>
            <a:r>
              <a:rPr lang="en-US" dirty="0"/>
              <a:t>The following examples </a:t>
            </a:r>
            <a:r>
              <a:rPr lang="en-US" dirty="0">
                <a:solidFill>
                  <a:srgbClr val="7030A0"/>
                </a:solidFill>
              </a:rPr>
              <a:t>demonstrate file processing </a:t>
            </a:r>
            <a:r>
              <a:rPr lang="en-US" dirty="0"/>
              <a:t>in a bank-account maintenance app. </a:t>
            </a:r>
          </a:p>
          <a:p>
            <a:r>
              <a:rPr lang="en-US" dirty="0"/>
              <a:t>These programs </a:t>
            </a:r>
            <a:r>
              <a:rPr lang="en-US" dirty="0">
                <a:solidFill>
                  <a:srgbClr val="FF0000"/>
                </a:solidFill>
              </a:rPr>
              <a:t>have similar user interfaces</a:t>
            </a:r>
            <a:r>
              <a:rPr lang="en-US" dirty="0"/>
              <a:t>, so we created </a:t>
            </a:r>
            <a:r>
              <a:rPr lang="en-US" dirty="0">
                <a:solidFill>
                  <a:srgbClr val="FF0000"/>
                </a:solidFill>
              </a:rPr>
              <a:t>reusable</a:t>
            </a:r>
            <a:r>
              <a:rPr lang="en-US" dirty="0"/>
              <a:t> class </a:t>
            </a:r>
            <a:r>
              <a:rPr lang="en-US" dirty="0" err="1">
                <a:solidFill>
                  <a:srgbClr val="7030A0"/>
                </a:solidFill>
                <a:latin typeface="Consolas" panose="020B0609020204030204" pitchFamily="49" charset="0"/>
              </a:rPr>
              <a:t>BankUIForm</a:t>
            </a:r>
            <a:r>
              <a:rPr lang="en-US" dirty="0"/>
              <a:t> (Fig. 17.7) to encapsulate </a:t>
            </a:r>
            <a:r>
              <a:rPr lang="en-US" dirty="0">
                <a:solidFill>
                  <a:srgbClr val="7030A0"/>
                </a:solidFill>
              </a:rPr>
              <a:t>a base-class GUI </a:t>
            </a:r>
            <a:r>
              <a:rPr lang="en-US" dirty="0"/>
              <a:t>(see the screen capture in Fig. 17.7). </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39F1A9FE-CA7D-4C06-9EBF-E54695DB37F5}"/>
              </a:ext>
            </a:extLst>
          </p:cNvPr>
          <p:cNvSpPr>
            <a:spLocks noGrp="1"/>
          </p:cNvSpPr>
          <p:nvPr>
            <p:ph type="sldNum" sz="quarter" idx="12"/>
          </p:nvPr>
        </p:nvSpPr>
        <p:spPr/>
        <p:txBody>
          <a:bodyPr/>
          <a:lstStyle/>
          <a:p>
            <a:fld id="{ECF7B65F-6439-4510-A70B-BD9CA32EDFC4}" type="slidenum">
              <a:rPr lang="en-US" smtClean="0"/>
              <a:t>11</a:t>
            </a:fld>
            <a:endParaRPr lang="en-US"/>
          </a:p>
        </p:txBody>
      </p:sp>
    </p:spTree>
    <p:extLst>
      <p:ext uri="{BB962C8B-B14F-4D97-AF65-F5344CB8AC3E}">
        <p14:creationId xmlns:p14="http://schemas.microsoft.com/office/powerpoint/2010/main" val="36401317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a:noFill/>
          <a:ln>
            <a:noFill/>
          </a:ln>
        </p:spPr>
      </p:pic>
      <p:sp>
        <p:nvSpPr>
          <p:cNvPr id="4" name="Slide Number Placeholder 3">
            <a:extLst>
              <a:ext uri="{FF2B5EF4-FFF2-40B4-BE49-F238E27FC236}">
                <a16:creationId xmlns:a16="http://schemas.microsoft.com/office/drawing/2014/main" id="{121FA016-31EF-4646-A1DF-01A66AEBDA6C}"/>
              </a:ext>
            </a:extLst>
          </p:cNvPr>
          <p:cNvSpPr>
            <a:spLocks noGrp="1"/>
          </p:cNvSpPr>
          <p:nvPr>
            <p:ph type="sldNum" sz="quarter" idx="12"/>
          </p:nvPr>
        </p:nvSpPr>
        <p:spPr/>
        <p:txBody>
          <a:bodyPr/>
          <a:lstStyle/>
          <a:p>
            <a:fld id="{ECF7B65F-6439-4510-A70B-BD9CA32EDFC4}" type="slidenum">
              <a:rPr lang="en-US" smtClean="0"/>
              <a:t>110</a:t>
            </a:fld>
            <a:endParaRPr lang="en-US"/>
          </a:p>
        </p:txBody>
      </p:sp>
    </p:spTree>
    <p:extLst>
      <p:ext uri="{BB962C8B-B14F-4D97-AF65-F5344CB8AC3E}">
        <p14:creationId xmlns:p14="http://schemas.microsoft.com/office/powerpoint/2010/main" val="18031778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Content Placeholder 1"/>
          <p:cNvSpPr>
            <a:spLocks noGrp="1"/>
          </p:cNvSpPr>
          <p:nvPr>
            <p:ph idx="1"/>
          </p:nvPr>
        </p:nvSpPr>
        <p:spPr/>
        <p:txBody>
          <a:bodyPr/>
          <a:lstStyle/>
          <a:p>
            <a:r>
              <a:rPr lang="en-US" altLang="en-US" dirty="0"/>
              <a:t>The preceding section showed how to </a:t>
            </a:r>
            <a:r>
              <a:rPr lang="en-US" altLang="en-US" dirty="0">
                <a:solidFill>
                  <a:srgbClr val="FF0000"/>
                </a:solidFill>
              </a:rPr>
              <a:t>create a sequential-access </a:t>
            </a:r>
            <a:r>
              <a:rPr lang="en-US" altLang="en-US" dirty="0"/>
              <a:t>file using </a:t>
            </a:r>
            <a:r>
              <a:rPr lang="en-US" altLang="en-US" dirty="0">
                <a:solidFill>
                  <a:srgbClr val="7030A0"/>
                </a:solidFill>
              </a:rPr>
              <a:t>object serialization</a:t>
            </a:r>
            <a:r>
              <a:rPr lang="en-US" altLang="en-US" dirty="0"/>
              <a:t>. </a:t>
            </a:r>
          </a:p>
          <a:p>
            <a:r>
              <a:rPr lang="en-US" altLang="en-US" dirty="0"/>
              <a:t>In this section, we discuss </a:t>
            </a:r>
            <a:r>
              <a:rPr lang="en-US" altLang="en-US" dirty="0">
                <a:solidFill>
                  <a:srgbClr val="7030A0"/>
                </a:solidFill>
              </a:rPr>
              <a:t>how to </a:t>
            </a:r>
            <a:r>
              <a:rPr lang="en-US" altLang="en-US" dirty="0">
                <a:solidFill>
                  <a:srgbClr val="FF0000"/>
                </a:solidFill>
              </a:rPr>
              <a:t>read serialized objects </a:t>
            </a:r>
            <a:r>
              <a:rPr lang="en-US" altLang="en-US" dirty="0"/>
              <a:t>sequentially from a file.</a:t>
            </a:r>
          </a:p>
          <a:p>
            <a:r>
              <a:rPr lang="en-US" altLang="en-US" dirty="0"/>
              <a:t>Figure 17.10 </a:t>
            </a:r>
            <a:r>
              <a:rPr lang="en-US" altLang="en-US" dirty="0">
                <a:solidFill>
                  <a:srgbClr val="FF0000"/>
                </a:solidFill>
              </a:rPr>
              <a:t>reads and displays </a:t>
            </a:r>
            <a:r>
              <a:rPr lang="en-US" altLang="en-US" dirty="0"/>
              <a:t>the contents of the </a:t>
            </a:r>
            <a:r>
              <a:rPr lang="en-US" altLang="en-US" b="1" dirty="0" err="1">
                <a:solidFill>
                  <a:srgbClr val="7030A0"/>
                </a:solidFill>
                <a:latin typeface="Consolas" panose="020B0609020204030204" pitchFamily="49" charset="0"/>
              </a:rPr>
              <a:t>clients.ser</a:t>
            </a:r>
            <a:r>
              <a:rPr lang="en-US" altLang="en-US" b="1" dirty="0">
                <a:solidFill>
                  <a:srgbClr val="7030A0"/>
                </a:solidFill>
              </a:rPr>
              <a:t> </a:t>
            </a:r>
            <a:r>
              <a:rPr lang="en-US" altLang="en-US" dirty="0"/>
              <a:t>file created by the program in Fig. 17.9. </a:t>
            </a:r>
          </a:p>
        </p:txBody>
      </p:sp>
      <p:sp>
        <p:nvSpPr>
          <p:cNvPr id="3" name="Title 2"/>
          <p:cNvSpPr>
            <a:spLocks noGrp="1"/>
          </p:cNvSpPr>
          <p:nvPr>
            <p:ph type="title"/>
          </p:nvPr>
        </p:nvSpPr>
        <p:spPr/>
        <p:txBody>
          <a:bodyPr>
            <a:normAutofit fontScale="90000"/>
          </a:bodyPr>
          <a:lstStyle/>
          <a:p>
            <a:r>
              <a:rPr lang="en-US" dirty="0"/>
              <a:t>17.8 Reading and </a:t>
            </a:r>
            <a:r>
              <a:rPr lang="en-US" dirty="0" err="1"/>
              <a:t>Deserializing</a:t>
            </a:r>
            <a:r>
              <a:rPr lang="en-US" dirty="0"/>
              <a:t> Data from a Binary File</a:t>
            </a:r>
          </a:p>
        </p:txBody>
      </p:sp>
      <p:sp>
        <p:nvSpPr>
          <p:cNvPr id="2" name="Slide Number Placeholder 1">
            <a:extLst>
              <a:ext uri="{FF2B5EF4-FFF2-40B4-BE49-F238E27FC236}">
                <a16:creationId xmlns:a16="http://schemas.microsoft.com/office/drawing/2014/main" id="{E7DECCC3-383D-4486-B15D-7E70078FE746}"/>
              </a:ext>
            </a:extLst>
          </p:cNvPr>
          <p:cNvSpPr>
            <a:spLocks noGrp="1"/>
          </p:cNvSpPr>
          <p:nvPr>
            <p:ph type="sldNum" sz="quarter" idx="12"/>
          </p:nvPr>
        </p:nvSpPr>
        <p:spPr/>
        <p:txBody>
          <a:bodyPr/>
          <a:lstStyle/>
          <a:p>
            <a:fld id="{ECF7B65F-6439-4510-A70B-BD9CA32EDFC4}" type="slidenum">
              <a:rPr lang="en-US" smtClean="0"/>
              <a:t>111</a:t>
            </a:fld>
            <a:endParaRPr lang="en-US"/>
          </a:p>
        </p:txBody>
      </p:sp>
    </p:spTree>
    <p:extLst>
      <p:ext uri="{BB962C8B-B14F-4D97-AF65-F5344CB8AC3E}">
        <p14:creationId xmlns:p14="http://schemas.microsoft.com/office/powerpoint/2010/main" val="24252922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Content Placeholder 1"/>
          <p:cNvSpPr>
            <a:spLocks noGrp="1"/>
          </p:cNvSpPr>
          <p:nvPr>
            <p:ph idx="1"/>
          </p:nvPr>
        </p:nvSpPr>
        <p:spPr/>
        <p:txBody>
          <a:bodyPr/>
          <a:lstStyle/>
          <a:p>
            <a:r>
              <a:rPr lang="en-US" altLang="en-US" dirty="0"/>
              <a:t>The program reads objects from a file in event handler </a:t>
            </a:r>
            <a:r>
              <a:rPr lang="en-US" altLang="en-US" dirty="0" err="1">
                <a:latin typeface="Consolas" panose="020B0609020204030204" pitchFamily="49" charset="0"/>
              </a:rPr>
              <a:t>nextButton_Click</a:t>
            </a:r>
            <a:r>
              <a:rPr lang="en-US" altLang="en-US" dirty="0"/>
              <a:t>.</a:t>
            </a:r>
          </a:p>
          <a:p>
            <a:r>
              <a:rPr lang="en-US" altLang="en-US" dirty="0"/>
              <a:t>We use method </a:t>
            </a:r>
            <a:r>
              <a:rPr lang="en-US" altLang="en-US" dirty="0" err="1">
                <a:latin typeface="Consolas" panose="020B0609020204030204" pitchFamily="49" charset="0"/>
              </a:rPr>
              <a:t>Deserialize</a:t>
            </a:r>
            <a:r>
              <a:rPr lang="en-US" altLang="en-US" dirty="0"/>
              <a:t> to read the data. </a:t>
            </a:r>
          </a:p>
          <a:p>
            <a:r>
              <a:rPr lang="en-US" altLang="en-US" dirty="0"/>
              <a:t>Note that we cast the result of </a:t>
            </a:r>
            <a:r>
              <a:rPr lang="en-US" altLang="en-US" dirty="0" err="1">
                <a:latin typeface="Consolas" panose="020B0609020204030204" pitchFamily="49" charset="0"/>
              </a:rPr>
              <a:t>Deserialize</a:t>
            </a:r>
            <a:r>
              <a:rPr lang="en-US" altLang="en-US" dirty="0"/>
              <a:t> to type </a:t>
            </a:r>
            <a:r>
              <a:rPr lang="en-US" altLang="en-US" dirty="0" err="1">
                <a:latin typeface="Consolas" panose="020B0609020204030204" pitchFamily="49" charset="0"/>
              </a:rPr>
              <a:t>RecordSerializable</a:t>
            </a:r>
            <a:r>
              <a:rPr lang="en-US" altLang="en-US" dirty="0"/>
              <a:t>—this cast is necessary, because </a:t>
            </a:r>
            <a:r>
              <a:rPr lang="en-US" altLang="en-US" dirty="0" err="1">
                <a:latin typeface="Consolas" panose="020B0609020204030204" pitchFamily="49" charset="0"/>
              </a:rPr>
              <a:t>Deserialize</a:t>
            </a:r>
            <a:r>
              <a:rPr lang="en-US" altLang="en-US" dirty="0"/>
              <a:t> returns a reference of type object and we need to access properties that belong to class </a:t>
            </a:r>
            <a:r>
              <a:rPr lang="en-US" altLang="en-US" dirty="0" err="1">
                <a:latin typeface="Consolas" panose="020B0609020204030204" pitchFamily="49" charset="0"/>
              </a:rPr>
              <a:t>RecordSerializable</a:t>
            </a:r>
            <a:r>
              <a:rPr lang="en-US" altLang="en-US" dirty="0"/>
              <a:t>. </a:t>
            </a:r>
          </a:p>
          <a:p>
            <a:r>
              <a:rPr lang="en-US" altLang="en-US" dirty="0"/>
              <a:t>If an error occurs during deserialization or the end of the file is reached, a </a:t>
            </a:r>
            <a:r>
              <a:rPr lang="en-US" altLang="en-US" dirty="0" err="1">
                <a:latin typeface="Consolas" panose="020B0609020204030204" pitchFamily="49" charset="0"/>
              </a:rPr>
              <a:t>SerializationException</a:t>
            </a:r>
            <a:r>
              <a:rPr lang="en-US" altLang="en-US" dirty="0"/>
              <a:t> is thrown, and the </a:t>
            </a:r>
            <a:r>
              <a:rPr lang="en-US" altLang="en-US" dirty="0" err="1">
                <a:latin typeface="Consolas" panose="020B0609020204030204" pitchFamily="49" charset="0"/>
              </a:rPr>
              <a:t>FileStream</a:t>
            </a:r>
            <a:r>
              <a:rPr lang="en-US" altLang="en-US" dirty="0"/>
              <a:t> object is closed. </a:t>
            </a:r>
          </a:p>
        </p:txBody>
      </p:sp>
      <p:sp>
        <p:nvSpPr>
          <p:cNvPr id="3" name="Title 2"/>
          <p:cNvSpPr>
            <a:spLocks noGrp="1"/>
          </p:cNvSpPr>
          <p:nvPr>
            <p:ph type="title"/>
          </p:nvPr>
        </p:nvSpPr>
        <p:spPr/>
        <p:txBody>
          <a:bodyPr>
            <a:normAutofit fontScale="90000"/>
          </a:bodyPr>
          <a:lstStyle/>
          <a:p>
            <a:r>
              <a:rPr lang="en-US" dirty="0"/>
              <a:t>17.8 Reading and </a:t>
            </a:r>
            <a:r>
              <a:rPr lang="en-US" dirty="0" err="1"/>
              <a:t>Deserializing</a:t>
            </a:r>
            <a:r>
              <a:rPr lang="en-US" dirty="0"/>
              <a:t> Data from a Binary File (cont.)</a:t>
            </a:r>
          </a:p>
        </p:txBody>
      </p:sp>
      <p:sp>
        <p:nvSpPr>
          <p:cNvPr id="2" name="Slide Number Placeholder 1">
            <a:extLst>
              <a:ext uri="{FF2B5EF4-FFF2-40B4-BE49-F238E27FC236}">
                <a16:creationId xmlns:a16="http://schemas.microsoft.com/office/drawing/2014/main" id="{31514BA0-9D5A-4B41-975F-5ECEFC097277}"/>
              </a:ext>
            </a:extLst>
          </p:cNvPr>
          <p:cNvSpPr>
            <a:spLocks noGrp="1"/>
          </p:cNvSpPr>
          <p:nvPr>
            <p:ph type="sldNum" sz="quarter" idx="12"/>
          </p:nvPr>
        </p:nvSpPr>
        <p:spPr/>
        <p:txBody>
          <a:bodyPr/>
          <a:lstStyle/>
          <a:p>
            <a:fld id="{ECF7B65F-6439-4510-A70B-BD9CA32EDFC4}" type="slidenum">
              <a:rPr lang="en-US" smtClean="0"/>
              <a:t>112</a:t>
            </a:fld>
            <a:endParaRPr lang="en-US"/>
          </a:p>
        </p:txBody>
      </p:sp>
    </p:spTree>
    <p:extLst>
      <p:ext uri="{BB962C8B-B14F-4D97-AF65-F5344CB8AC3E}">
        <p14:creationId xmlns:p14="http://schemas.microsoft.com/office/powerpoint/2010/main" val="33595841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a:noFill/>
          <a:ln>
            <a:noFill/>
          </a:ln>
        </p:spPr>
      </p:pic>
      <p:sp>
        <p:nvSpPr>
          <p:cNvPr id="4" name="Arrow: Right 3">
            <a:extLst>
              <a:ext uri="{FF2B5EF4-FFF2-40B4-BE49-F238E27FC236}">
                <a16:creationId xmlns:a16="http://schemas.microsoft.com/office/drawing/2014/main" id="{014DEADF-B0EF-443E-A86E-2DCE7DE71B9E}"/>
              </a:ext>
            </a:extLst>
          </p:cNvPr>
          <p:cNvSpPr/>
          <p:nvPr/>
        </p:nvSpPr>
        <p:spPr>
          <a:xfrm>
            <a:off x="1633491" y="37907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F9868A5C-6482-4123-96E4-23CC5BA422AB}"/>
              </a:ext>
            </a:extLst>
          </p:cNvPr>
          <p:cNvSpPr/>
          <p:nvPr/>
        </p:nvSpPr>
        <p:spPr>
          <a:xfrm>
            <a:off x="6542842" y="222596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5037370F-A1F6-440D-8591-8C873FEB2689}"/>
              </a:ext>
            </a:extLst>
          </p:cNvPr>
          <p:cNvSpPr/>
          <p:nvPr/>
        </p:nvSpPr>
        <p:spPr>
          <a:xfrm>
            <a:off x="5717900" y="3553078"/>
            <a:ext cx="283405" cy="3651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5DC7376-0357-41EC-9FF8-1E2AF24DECA8}"/>
              </a:ext>
            </a:extLst>
          </p:cNvPr>
          <p:cNvSpPr/>
          <p:nvPr/>
        </p:nvSpPr>
        <p:spPr>
          <a:xfrm>
            <a:off x="4802819" y="4436524"/>
            <a:ext cx="685446" cy="215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AFE14F5-7D82-4B76-B15A-F8CA0409C9C7}"/>
              </a:ext>
            </a:extLst>
          </p:cNvPr>
          <p:cNvSpPr>
            <a:spLocks noGrp="1"/>
          </p:cNvSpPr>
          <p:nvPr>
            <p:ph type="sldNum" sz="quarter" idx="12"/>
          </p:nvPr>
        </p:nvSpPr>
        <p:spPr/>
        <p:txBody>
          <a:bodyPr/>
          <a:lstStyle/>
          <a:p>
            <a:fld id="{ECF7B65F-6439-4510-A70B-BD9CA32EDFC4}" type="slidenum">
              <a:rPr lang="en-US" smtClean="0"/>
              <a:t>113</a:t>
            </a:fld>
            <a:endParaRPr lang="en-US"/>
          </a:p>
        </p:txBody>
      </p:sp>
    </p:spTree>
    <p:extLst>
      <p:ext uri="{BB962C8B-B14F-4D97-AF65-F5344CB8AC3E}">
        <p14:creationId xmlns:p14="http://schemas.microsoft.com/office/powerpoint/2010/main" val="5612717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a:noFill/>
          <a:ln>
            <a:noFill/>
          </a:ln>
        </p:spPr>
      </p:pic>
      <p:sp>
        <p:nvSpPr>
          <p:cNvPr id="4" name="Slide Number Placeholder 3">
            <a:extLst>
              <a:ext uri="{FF2B5EF4-FFF2-40B4-BE49-F238E27FC236}">
                <a16:creationId xmlns:a16="http://schemas.microsoft.com/office/drawing/2014/main" id="{5FD4DBA4-1030-49BA-A6D5-9DA0CB571151}"/>
              </a:ext>
            </a:extLst>
          </p:cNvPr>
          <p:cNvSpPr>
            <a:spLocks noGrp="1"/>
          </p:cNvSpPr>
          <p:nvPr>
            <p:ph type="sldNum" sz="quarter" idx="12"/>
          </p:nvPr>
        </p:nvSpPr>
        <p:spPr/>
        <p:txBody>
          <a:bodyPr/>
          <a:lstStyle/>
          <a:p>
            <a:fld id="{ECF7B65F-6439-4510-A70B-BD9CA32EDFC4}" type="slidenum">
              <a:rPr lang="en-US" smtClean="0"/>
              <a:t>114</a:t>
            </a:fld>
            <a:endParaRPr lang="en-US"/>
          </a:p>
        </p:txBody>
      </p:sp>
    </p:spTree>
    <p:extLst>
      <p:ext uri="{BB962C8B-B14F-4D97-AF65-F5344CB8AC3E}">
        <p14:creationId xmlns:p14="http://schemas.microsoft.com/office/powerpoint/2010/main" val="35989701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03325" y="0"/>
            <a:ext cx="9783763" cy="6858000"/>
          </a:xfrm>
          <a:prstGeom prst="rect">
            <a:avLst/>
          </a:prstGeom>
          <a:noFill/>
          <a:ln>
            <a:noFill/>
          </a:ln>
        </p:spPr>
      </p:pic>
      <p:sp>
        <p:nvSpPr>
          <p:cNvPr id="4" name="Slide Number Placeholder 3">
            <a:extLst>
              <a:ext uri="{FF2B5EF4-FFF2-40B4-BE49-F238E27FC236}">
                <a16:creationId xmlns:a16="http://schemas.microsoft.com/office/drawing/2014/main" id="{D57FEBEB-6FF9-478D-A3B8-2E70DD0C80A5}"/>
              </a:ext>
            </a:extLst>
          </p:cNvPr>
          <p:cNvSpPr>
            <a:spLocks noGrp="1"/>
          </p:cNvSpPr>
          <p:nvPr>
            <p:ph type="sldNum" sz="quarter" idx="12"/>
          </p:nvPr>
        </p:nvSpPr>
        <p:spPr/>
        <p:txBody>
          <a:bodyPr/>
          <a:lstStyle/>
          <a:p>
            <a:fld id="{ECF7B65F-6439-4510-A70B-BD9CA32EDFC4}" type="slidenum">
              <a:rPr lang="en-US" smtClean="0"/>
              <a:t>115</a:t>
            </a:fld>
            <a:endParaRPr lang="en-US"/>
          </a:p>
        </p:txBody>
      </p:sp>
    </p:spTree>
    <p:extLst>
      <p:ext uri="{BB962C8B-B14F-4D97-AF65-F5344CB8AC3E}">
        <p14:creationId xmlns:p14="http://schemas.microsoft.com/office/powerpoint/2010/main" val="29316796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Arrow: Right 3">
            <a:extLst>
              <a:ext uri="{FF2B5EF4-FFF2-40B4-BE49-F238E27FC236}">
                <a16:creationId xmlns:a16="http://schemas.microsoft.com/office/drawing/2014/main" id="{D9F60C3B-DA6D-461F-BE20-FE82765DA41D}"/>
              </a:ext>
            </a:extLst>
          </p:cNvPr>
          <p:cNvSpPr/>
          <p:nvPr/>
        </p:nvSpPr>
        <p:spPr>
          <a:xfrm>
            <a:off x="2095130" y="220166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6B030F28-42E0-4624-B195-C5293419C0D4}"/>
              </a:ext>
            </a:extLst>
          </p:cNvPr>
          <p:cNvSpPr/>
          <p:nvPr/>
        </p:nvSpPr>
        <p:spPr>
          <a:xfrm>
            <a:off x="6312023" y="2849732"/>
            <a:ext cx="630314"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FE8A71C-3975-4138-AA78-76CA9293274F}"/>
              </a:ext>
            </a:extLst>
          </p:cNvPr>
          <p:cNvSpPr/>
          <p:nvPr/>
        </p:nvSpPr>
        <p:spPr>
          <a:xfrm>
            <a:off x="2503502" y="5282214"/>
            <a:ext cx="738711" cy="2840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042534F5-839B-406A-A969-7A16E8113E0D}"/>
              </a:ext>
            </a:extLst>
          </p:cNvPr>
          <p:cNvSpPr/>
          <p:nvPr/>
        </p:nvSpPr>
        <p:spPr>
          <a:xfrm>
            <a:off x="8633832" y="158910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69FA267-2AA7-44EF-8519-4E4E4910B73D}"/>
              </a:ext>
            </a:extLst>
          </p:cNvPr>
          <p:cNvSpPr>
            <a:spLocks noGrp="1"/>
          </p:cNvSpPr>
          <p:nvPr>
            <p:ph type="sldNum" sz="quarter" idx="12"/>
          </p:nvPr>
        </p:nvSpPr>
        <p:spPr/>
        <p:txBody>
          <a:bodyPr/>
          <a:lstStyle/>
          <a:p>
            <a:fld id="{ECF7B65F-6439-4510-A70B-BD9CA32EDFC4}" type="slidenum">
              <a:rPr lang="en-US" smtClean="0"/>
              <a:t>116</a:t>
            </a:fld>
            <a:endParaRPr lang="en-US"/>
          </a:p>
        </p:txBody>
      </p:sp>
    </p:spTree>
    <p:extLst>
      <p:ext uri="{BB962C8B-B14F-4D97-AF65-F5344CB8AC3E}">
        <p14:creationId xmlns:p14="http://schemas.microsoft.com/office/powerpoint/2010/main" val="21001783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a:noFill/>
          <a:ln>
            <a:noFill/>
          </a:ln>
        </p:spPr>
      </p:pic>
      <p:sp>
        <p:nvSpPr>
          <p:cNvPr id="4" name="Arrow: Right 3">
            <a:extLst>
              <a:ext uri="{FF2B5EF4-FFF2-40B4-BE49-F238E27FC236}">
                <a16:creationId xmlns:a16="http://schemas.microsoft.com/office/drawing/2014/main" id="{AFED38CE-D922-4032-853E-13B6F32806A9}"/>
              </a:ext>
            </a:extLst>
          </p:cNvPr>
          <p:cNvSpPr/>
          <p:nvPr/>
        </p:nvSpPr>
        <p:spPr>
          <a:xfrm>
            <a:off x="1704513" y="15180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5" name="Arrow: Right 4">
            <a:extLst>
              <a:ext uri="{FF2B5EF4-FFF2-40B4-BE49-F238E27FC236}">
                <a16:creationId xmlns:a16="http://schemas.microsoft.com/office/drawing/2014/main" id="{74ED64E1-8512-4030-9E84-C4ED9DCC28BA}"/>
              </a:ext>
            </a:extLst>
          </p:cNvPr>
          <p:cNvSpPr/>
          <p:nvPr/>
        </p:nvSpPr>
        <p:spPr>
          <a:xfrm>
            <a:off x="1846556" y="26100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065A2F9-16C8-4245-96E3-9342A1BD69E2}"/>
              </a:ext>
            </a:extLst>
          </p:cNvPr>
          <p:cNvSpPr>
            <a:spLocks noGrp="1"/>
          </p:cNvSpPr>
          <p:nvPr>
            <p:ph type="sldNum" sz="quarter" idx="12"/>
          </p:nvPr>
        </p:nvSpPr>
        <p:spPr/>
        <p:txBody>
          <a:bodyPr/>
          <a:lstStyle/>
          <a:p>
            <a:fld id="{ECF7B65F-6439-4510-A70B-BD9CA32EDFC4}" type="slidenum">
              <a:rPr lang="en-US" smtClean="0"/>
              <a:t>117</a:t>
            </a:fld>
            <a:endParaRPr lang="en-US"/>
          </a:p>
        </p:txBody>
      </p:sp>
    </p:spTree>
    <p:extLst>
      <p:ext uri="{BB962C8B-B14F-4D97-AF65-F5344CB8AC3E}">
        <p14:creationId xmlns:p14="http://schemas.microsoft.com/office/powerpoint/2010/main" val="30974797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p:txBody>
          <a:bodyPr/>
          <a:lstStyle/>
          <a:p>
            <a:r>
              <a:rPr lang="en-US" altLang="en-US" dirty="0"/>
              <a:t>Information is stored in files, which are organized in directories (also called folders). </a:t>
            </a:r>
          </a:p>
          <a:p>
            <a:r>
              <a:rPr lang="en-US" altLang="en-US" dirty="0"/>
              <a:t>Classes </a:t>
            </a:r>
            <a:r>
              <a:rPr lang="en-US" altLang="en-US" dirty="0">
                <a:solidFill>
                  <a:srgbClr val="FF0000"/>
                </a:solidFill>
                <a:latin typeface="Consolas" panose="020B0609020204030204" pitchFamily="49" charset="0"/>
              </a:rPr>
              <a:t>File</a:t>
            </a:r>
            <a:r>
              <a:rPr lang="en-US" altLang="en-US" dirty="0"/>
              <a:t> and </a:t>
            </a:r>
            <a:r>
              <a:rPr lang="en-US" altLang="en-US" dirty="0">
                <a:solidFill>
                  <a:srgbClr val="FF0000"/>
                </a:solidFill>
                <a:latin typeface="Consolas" panose="020B0609020204030204" pitchFamily="49" charset="0"/>
              </a:rPr>
              <a:t>Directory</a:t>
            </a:r>
            <a:r>
              <a:rPr lang="en-US" altLang="en-US" dirty="0"/>
              <a:t> enable programs to manipulate files and directories on disk. </a:t>
            </a:r>
          </a:p>
          <a:p>
            <a:r>
              <a:rPr lang="en-US" altLang="en-US" dirty="0">
                <a:solidFill>
                  <a:srgbClr val="7030A0"/>
                </a:solidFill>
              </a:rPr>
              <a:t>Class </a:t>
            </a:r>
            <a:r>
              <a:rPr lang="en-US" altLang="en-US" dirty="0">
                <a:solidFill>
                  <a:srgbClr val="FF0000"/>
                </a:solidFill>
              </a:rPr>
              <a:t>File</a:t>
            </a:r>
            <a:r>
              <a:rPr lang="en-US" altLang="en-US" dirty="0">
                <a:solidFill>
                  <a:srgbClr val="7030A0"/>
                </a:solidFill>
              </a:rPr>
              <a:t> can determine information about </a:t>
            </a:r>
            <a:r>
              <a:rPr lang="en-US" altLang="en-US" dirty="0">
                <a:solidFill>
                  <a:srgbClr val="FF0000"/>
                </a:solidFill>
              </a:rPr>
              <a:t>files</a:t>
            </a:r>
            <a:r>
              <a:rPr lang="en-US" altLang="en-US" dirty="0">
                <a:solidFill>
                  <a:srgbClr val="7030A0"/>
                </a:solidFill>
              </a:rPr>
              <a:t> and can be used to </a:t>
            </a:r>
            <a:r>
              <a:rPr lang="en-US" altLang="en-US" dirty="0">
                <a:solidFill>
                  <a:srgbClr val="FF0000"/>
                </a:solidFill>
              </a:rPr>
              <a:t>open files </a:t>
            </a:r>
            <a:r>
              <a:rPr lang="en-US" altLang="en-US" dirty="0">
                <a:solidFill>
                  <a:srgbClr val="7030A0"/>
                </a:solidFill>
              </a:rPr>
              <a:t>for </a:t>
            </a:r>
            <a:r>
              <a:rPr lang="en-US" altLang="en-US" dirty="0">
                <a:solidFill>
                  <a:srgbClr val="FF0000"/>
                </a:solidFill>
              </a:rPr>
              <a:t>reading</a:t>
            </a:r>
            <a:r>
              <a:rPr lang="en-US" altLang="en-US" dirty="0">
                <a:solidFill>
                  <a:srgbClr val="7030A0"/>
                </a:solidFill>
              </a:rPr>
              <a:t> or </a:t>
            </a:r>
            <a:r>
              <a:rPr lang="en-US" altLang="en-US" dirty="0">
                <a:solidFill>
                  <a:srgbClr val="FF0000"/>
                </a:solidFill>
              </a:rPr>
              <a:t>writing</a:t>
            </a:r>
            <a:r>
              <a:rPr lang="en-US" altLang="en-US" dirty="0">
                <a:solidFill>
                  <a:srgbClr val="7030A0"/>
                </a:solidFill>
              </a:rPr>
              <a:t>. </a:t>
            </a:r>
          </a:p>
          <a:p>
            <a:r>
              <a:rPr lang="en-US" altLang="en-US" dirty="0">
                <a:solidFill>
                  <a:srgbClr val="FF0000"/>
                </a:solidFill>
              </a:rPr>
              <a:t>Figure 17.11 lists several of class </a:t>
            </a:r>
            <a:r>
              <a:rPr lang="en-US" altLang="en-US" dirty="0">
                <a:solidFill>
                  <a:srgbClr val="FF0000"/>
                </a:solidFill>
                <a:latin typeface="Consolas" panose="020B0609020204030204" pitchFamily="49" charset="0"/>
              </a:rPr>
              <a:t>File</a:t>
            </a:r>
            <a:r>
              <a:rPr lang="en-US" altLang="en-US" dirty="0">
                <a:solidFill>
                  <a:srgbClr val="FF0000"/>
                </a:solidFill>
              </a:rPr>
              <a:t>’s </a:t>
            </a:r>
            <a:r>
              <a:rPr lang="en-US" altLang="en-US" dirty="0">
                <a:solidFill>
                  <a:srgbClr val="7030A0"/>
                </a:solidFill>
                <a:latin typeface="Consolas" panose="020B0609020204030204" pitchFamily="49" charset="0"/>
              </a:rPr>
              <a:t>static</a:t>
            </a:r>
            <a:r>
              <a:rPr lang="en-US" altLang="en-US" dirty="0">
                <a:solidFill>
                  <a:srgbClr val="7030A0"/>
                </a:solidFill>
              </a:rPr>
              <a:t> methods </a:t>
            </a:r>
            <a:r>
              <a:rPr lang="en-US" altLang="en-US" dirty="0">
                <a:solidFill>
                  <a:srgbClr val="FF0000"/>
                </a:solidFill>
              </a:rPr>
              <a:t>for manipulating and determining information about files. </a:t>
            </a:r>
          </a:p>
        </p:txBody>
      </p:sp>
      <p:sp>
        <p:nvSpPr>
          <p:cNvPr id="3" name="Title 2"/>
          <p:cNvSpPr>
            <a:spLocks noGrp="1"/>
          </p:cNvSpPr>
          <p:nvPr>
            <p:ph type="title"/>
          </p:nvPr>
        </p:nvSpPr>
        <p:spPr/>
        <p:txBody>
          <a:bodyPr/>
          <a:lstStyle/>
          <a:p>
            <a:r>
              <a:rPr lang="en-US" dirty="0"/>
              <a:t>17.9 Classes File and Directory</a:t>
            </a:r>
          </a:p>
        </p:txBody>
      </p:sp>
      <p:sp>
        <p:nvSpPr>
          <p:cNvPr id="2" name="Slide Number Placeholder 1">
            <a:extLst>
              <a:ext uri="{FF2B5EF4-FFF2-40B4-BE49-F238E27FC236}">
                <a16:creationId xmlns:a16="http://schemas.microsoft.com/office/drawing/2014/main" id="{1E932E72-C5E3-4151-8176-902F0EC2C5A0}"/>
              </a:ext>
            </a:extLst>
          </p:cNvPr>
          <p:cNvSpPr>
            <a:spLocks noGrp="1"/>
          </p:cNvSpPr>
          <p:nvPr>
            <p:ph type="sldNum" sz="quarter" idx="12"/>
          </p:nvPr>
        </p:nvSpPr>
        <p:spPr/>
        <p:txBody>
          <a:bodyPr/>
          <a:lstStyle/>
          <a:p>
            <a:fld id="{ECF7B65F-6439-4510-A70B-BD9CA32EDFC4}" type="slidenum">
              <a:rPr lang="en-US" smtClean="0"/>
              <a:t>118</a:t>
            </a:fld>
            <a:endParaRPr lang="en-US"/>
          </a:p>
        </p:txBody>
      </p:sp>
    </p:spTree>
    <p:extLst>
      <p:ext uri="{BB962C8B-B14F-4D97-AF65-F5344CB8AC3E}">
        <p14:creationId xmlns:p14="http://schemas.microsoft.com/office/powerpoint/2010/main" val="3639148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79400" y="0"/>
            <a:ext cx="11633200" cy="6858000"/>
          </a:xfrm>
          <a:prstGeom prst="rect">
            <a:avLst/>
          </a:prstGeom>
          <a:noFill/>
          <a:ln>
            <a:noFill/>
          </a:ln>
        </p:spPr>
      </p:pic>
      <p:sp>
        <p:nvSpPr>
          <p:cNvPr id="4" name="Arrow: Right 3">
            <a:extLst>
              <a:ext uri="{FF2B5EF4-FFF2-40B4-BE49-F238E27FC236}">
                <a16:creationId xmlns:a16="http://schemas.microsoft.com/office/drawing/2014/main" id="{9304A191-A0D2-4C0C-BCD4-010C7A8DD0B4}"/>
              </a:ext>
            </a:extLst>
          </p:cNvPr>
          <p:cNvSpPr/>
          <p:nvPr/>
        </p:nvSpPr>
        <p:spPr>
          <a:xfrm>
            <a:off x="2565645" y="6408739"/>
            <a:ext cx="740273" cy="3651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53C480C-E45B-43BC-837B-7188B531E627}"/>
              </a:ext>
            </a:extLst>
          </p:cNvPr>
          <p:cNvSpPr>
            <a:spLocks noGrp="1"/>
          </p:cNvSpPr>
          <p:nvPr>
            <p:ph type="sldNum" sz="quarter" idx="12"/>
          </p:nvPr>
        </p:nvSpPr>
        <p:spPr/>
        <p:txBody>
          <a:bodyPr/>
          <a:lstStyle/>
          <a:p>
            <a:fld id="{ECF7B65F-6439-4510-A70B-BD9CA32EDFC4}" type="slidenum">
              <a:rPr lang="en-US" smtClean="0"/>
              <a:t>119</a:t>
            </a:fld>
            <a:endParaRPr lang="en-US"/>
          </a:p>
        </p:txBody>
      </p:sp>
    </p:spTree>
    <p:extLst>
      <p:ext uri="{BB962C8B-B14F-4D97-AF65-F5344CB8AC3E}">
        <p14:creationId xmlns:p14="http://schemas.microsoft.com/office/powerpoint/2010/main" val="1247689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sp>
        <p:nvSpPr>
          <p:cNvPr id="4" name="Arrow: Down 3">
            <a:extLst>
              <a:ext uri="{FF2B5EF4-FFF2-40B4-BE49-F238E27FC236}">
                <a16:creationId xmlns:a16="http://schemas.microsoft.com/office/drawing/2014/main" id="{E30D2B41-2442-4F53-B3DC-46F5BC0B0357}"/>
              </a:ext>
            </a:extLst>
          </p:cNvPr>
          <p:cNvSpPr/>
          <p:nvPr/>
        </p:nvSpPr>
        <p:spPr>
          <a:xfrm>
            <a:off x="7670307" y="189094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F04FB81-14F0-410A-BB7D-2ACC33CEDA13}"/>
              </a:ext>
            </a:extLst>
          </p:cNvPr>
          <p:cNvSpPr/>
          <p:nvPr/>
        </p:nvSpPr>
        <p:spPr>
          <a:xfrm>
            <a:off x="1180730" y="377300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D2D9341-FF53-4949-80FF-C9C1F33B5DBB}"/>
              </a:ext>
            </a:extLst>
          </p:cNvPr>
          <p:cNvSpPr>
            <a:spLocks noGrp="1"/>
          </p:cNvSpPr>
          <p:nvPr>
            <p:ph type="sldNum" sz="quarter" idx="12"/>
          </p:nvPr>
        </p:nvSpPr>
        <p:spPr/>
        <p:txBody>
          <a:bodyPr/>
          <a:lstStyle/>
          <a:p>
            <a:fld id="{ECF7B65F-6439-4510-A70B-BD9CA32EDFC4}" type="slidenum">
              <a:rPr lang="en-US" smtClean="0"/>
              <a:t>12</a:t>
            </a:fld>
            <a:endParaRPr lang="en-US"/>
          </a:p>
        </p:txBody>
      </p:sp>
    </p:spTree>
    <p:extLst>
      <p:ext uri="{BB962C8B-B14F-4D97-AF65-F5344CB8AC3E}">
        <p14:creationId xmlns:p14="http://schemas.microsoft.com/office/powerpoint/2010/main" val="40600830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0013"/>
            <a:ext cx="12192000" cy="6656387"/>
          </a:xfrm>
          <a:prstGeom prst="rect">
            <a:avLst/>
          </a:prstGeom>
          <a:noFill/>
          <a:ln>
            <a:noFill/>
          </a:ln>
        </p:spPr>
      </p:pic>
      <p:sp>
        <p:nvSpPr>
          <p:cNvPr id="4" name="Slide Number Placeholder 3">
            <a:extLst>
              <a:ext uri="{FF2B5EF4-FFF2-40B4-BE49-F238E27FC236}">
                <a16:creationId xmlns:a16="http://schemas.microsoft.com/office/drawing/2014/main" id="{CB3D9026-25E6-486C-A8A1-A9ECC38D607C}"/>
              </a:ext>
            </a:extLst>
          </p:cNvPr>
          <p:cNvSpPr>
            <a:spLocks noGrp="1"/>
          </p:cNvSpPr>
          <p:nvPr>
            <p:ph type="sldNum" sz="quarter" idx="12"/>
          </p:nvPr>
        </p:nvSpPr>
        <p:spPr/>
        <p:txBody>
          <a:bodyPr/>
          <a:lstStyle/>
          <a:p>
            <a:fld id="{ECF7B65F-6439-4510-A70B-BD9CA32EDFC4}" type="slidenum">
              <a:rPr lang="en-US" smtClean="0"/>
              <a:t>120</a:t>
            </a:fld>
            <a:endParaRPr lang="en-US"/>
          </a:p>
        </p:txBody>
      </p:sp>
    </p:spTree>
    <p:extLst>
      <p:ext uri="{BB962C8B-B14F-4D97-AF65-F5344CB8AC3E}">
        <p14:creationId xmlns:p14="http://schemas.microsoft.com/office/powerpoint/2010/main" val="363068765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p:txBody>
          <a:bodyPr/>
          <a:lstStyle/>
          <a:p>
            <a:r>
              <a:rPr lang="en-US" altLang="en-US" dirty="0">
                <a:solidFill>
                  <a:srgbClr val="FF0000"/>
                </a:solidFill>
              </a:rPr>
              <a:t>Class </a:t>
            </a:r>
            <a:r>
              <a:rPr lang="en-US" altLang="en-US" dirty="0">
                <a:solidFill>
                  <a:srgbClr val="7030A0"/>
                </a:solidFill>
                <a:latin typeface="Consolas" panose="020B0609020204030204" pitchFamily="49" charset="0"/>
              </a:rPr>
              <a:t>Directory</a:t>
            </a:r>
            <a:r>
              <a:rPr lang="en-US" altLang="en-US" dirty="0">
                <a:solidFill>
                  <a:srgbClr val="7030A0"/>
                </a:solidFill>
              </a:rPr>
              <a:t> </a:t>
            </a:r>
            <a:r>
              <a:rPr lang="en-US" altLang="en-US" dirty="0"/>
              <a:t>provides capabilities for manipulating directories. </a:t>
            </a:r>
          </a:p>
          <a:p>
            <a:r>
              <a:rPr lang="en-US" altLang="en-US" dirty="0"/>
              <a:t>Figure 17.12 lists some of class </a:t>
            </a:r>
            <a:r>
              <a:rPr lang="en-US" altLang="en-US" dirty="0">
                <a:solidFill>
                  <a:srgbClr val="FF0000"/>
                </a:solidFill>
                <a:latin typeface="Consolas" panose="020B0609020204030204" pitchFamily="49" charset="0"/>
              </a:rPr>
              <a:t>Directory</a:t>
            </a:r>
            <a:r>
              <a:rPr lang="en-US" altLang="en-US" dirty="0">
                <a:solidFill>
                  <a:srgbClr val="FF0000"/>
                </a:solidFill>
              </a:rPr>
              <a:t>’s </a:t>
            </a:r>
            <a:r>
              <a:rPr lang="en-US" altLang="en-US" dirty="0">
                <a:solidFill>
                  <a:srgbClr val="FF0000"/>
                </a:solidFill>
                <a:latin typeface="Consolas" panose="020B0609020204030204" pitchFamily="49" charset="0"/>
              </a:rPr>
              <a:t>static</a:t>
            </a:r>
            <a:r>
              <a:rPr lang="en-US" altLang="en-US" dirty="0">
                <a:solidFill>
                  <a:srgbClr val="FF0000"/>
                </a:solidFill>
              </a:rPr>
              <a:t> methods </a:t>
            </a:r>
            <a:r>
              <a:rPr lang="en-US" altLang="en-US" dirty="0"/>
              <a:t>for directory manipulation. </a:t>
            </a:r>
          </a:p>
          <a:p>
            <a:r>
              <a:rPr lang="en-US" altLang="en-US" dirty="0"/>
              <a:t>The </a:t>
            </a:r>
            <a:r>
              <a:rPr lang="en-US" altLang="en-US" dirty="0" err="1">
                <a:solidFill>
                  <a:srgbClr val="7030A0"/>
                </a:solidFill>
                <a:latin typeface="Consolas" panose="020B0609020204030204" pitchFamily="49" charset="0"/>
              </a:rPr>
              <a:t>DirectoryInfo</a:t>
            </a:r>
            <a:r>
              <a:rPr lang="en-US" altLang="en-US" dirty="0">
                <a:solidFill>
                  <a:srgbClr val="7030A0"/>
                </a:solidFill>
              </a:rPr>
              <a:t> </a:t>
            </a:r>
            <a:r>
              <a:rPr lang="en-US" altLang="en-US" dirty="0"/>
              <a:t>object returned by method </a:t>
            </a:r>
            <a:r>
              <a:rPr lang="en-US" altLang="en-US" dirty="0" err="1">
                <a:solidFill>
                  <a:srgbClr val="FF0000"/>
                </a:solidFill>
                <a:latin typeface="Consolas" panose="020B0609020204030204" pitchFamily="49" charset="0"/>
              </a:rPr>
              <a:t>CreateDirectory</a:t>
            </a:r>
            <a:r>
              <a:rPr lang="en-US" altLang="en-US" dirty="0"/>
              <a:t> contains information about a directory. </a:t>
            </a:r>
          </a:p>
          <a:p>
            <a:r>
              <a:rPr lang="en-US" altLang="en-US" dirty="0"/>
              <a:t>Much of the information contained in class </a:t>
            </a:r>
            <a:r>
              <a:rPr lang="en-US" altLang="en-US" dirty="0" err="1">
                <a:latin typeface="Consolas" panose="020B0609020204030204" pitchFamily="49" charset="0"/>
              </a:rPr>
              <a:t>DirectoryInfo</a:t>
            </a:r>
            <a:r>
              <a:rPr lang="en-US" altLang="en-US" dirty="0"/>
              <a:t> also can be accessed via the methods of class </a:t>
            </a:r>
            <a:r>
              <a:rPr lang="en-US" altLang="en-US" dirty="0">
                <a:latin typeface="Consolas" panose="020B0609020204030204" pitchFamily="49" charset="0"/>
              </a:rPr>
              <a:t>Directory</a:t>
            </a:r>
            <a:r>
              <a:rPr lang="en-US" altLang="en-US" dirty="0"/>
              <a:t>.</a:t>
            </a:r>
          </a:p>
        </p:txBody>
      </p:sp>
      <p:sp>
        <p:nvSpPr>
          <p:cNvPr id="3" name="Title 2"/>
          <p:cNvSpPr>
            <a:spLocks noGrp="1"/>
          </p:cNvSpPr>
          <p:nvPr>
            <p:ph type="title"/>
          </p:nvPr>
        </p:nvSpPr>
        <p:spPr/>
        <p:txBody>
          <a:bodyPr/>
          <a:lstStyle/>
          <a:p>
            <a:r>
              <a:rPr lang="en-US" dirty="0"/>
              <a:t>17.9 Classes File and Directory (cont.)</a:t>
            </a:r>
          </a:p>
        </p:txBody>
      </p:sp>
      <p:sp>
        <p:nvSpPr>
          <p:cNvPr id="2" name="Slide Number Placeholder 1">
            <a:extLst>
              <a:ext uri="{FF2B5EF4-FFF2-40B4-BE49-F238E27FC236}">
                <a16:creationId xmlns:a16="http://schemas.microsoft.com/office/drawing/2014/main" id="{26ED66B3-F0E4-44CE-ACBC-942E11549C15}"/>
              </a:ext>
            </a:extLst>
          </p:cNvPr>
          <p:cNvSpPr>
            <a:spLocks noGrp="1"/>
          </p:cNvSpPr>
          <p:nvPr>
            <p:ph type="sldNum" sz="quarter" idx="12"/>
          </p:nvPr>
        </p:nvSpPr>
        <p:spPr/>
        <p:txBody>
          <a:bodyPr/>
          <a:lstStyle/>
          <a:p>
            <a:fld id="{ECF7B65F-6439-4510-A70B-BD9CA32EDFC4}" type="slidenum">
              <a:rPr lang="en-US" smtClean="0"/>
              <a:t>121</a:t>
            </a:fld>
            <a:endParaRPr lang="en-US"/>
          </a:p>
        </p:txBody>
      </p:sp>
    </p:spTree>
    <p:extLst>
      <p:ext uri="{BB962C8B-B14F-4D97-AF65-F5344CB8AC3E}">
        <p14:creationId xmlns:p14="http://schemas.microsoft.com/office/powerpoint/2010/main" val="1699986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4788" y="0"/>
            <a:ext cx="11780837" cy="6858000"/>
          </a:xfrm>
          <a:prstGeom prst="rect">
            <a:avLst/>
          </a:prstGeom>
          <a:noFill/>
          <a:ln>
            <a:noFill/>
          </a:ln>
        </p:spPr>
      </p:pic>
      <p:sp>
        <p:nvSpPr>
          <p:cNvPr id="4" name="Arrow: Down 3">
            <a:extLst>
              <a:ext uri="{FF2B5EF4-FFF2-40B4-BE49-F238E27FC236}">
                <a16:creationId xmlns:a16="http://schemas.microsoft.com/office/drawing/2014/main" id="{D9F2FB27-C3BB-4307-8577-55369F98D8B4}"/>
              </a:ext>
            </a:extLst>
          </p:cNvPr>
          <p:cNvSpPr/>
          <p:nvPr/>
        </p:nvSpPr>
        <p:spPr>
          <a:xfrm>
            <a:off x="2698811" y="5326602"/>
            <a:ext cx="497150" cy="703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2C1A9AB-550E-4AC5-8C18-FDB75C5E9616}"/>
              </a:ext>
            </a:extLst>
          </p:cNvPr>
          <p:cNvSpPr>
            <a:spLocks noGrp="1"/>
          </p:cNvSpPr>
          <p:nvPr>
            <p:ph type="sldNum" sz="quarter" idx="12"/>
          </p:nvPr>
        </p:nvSpPr>
        <p:spPr/>
        <p:txBody>
          <a:bodyPr/>
          <a:lstStyle/>
          <a:p>
            <a:fld id="{ECF7B65F-6439-4510-A70B-BD9CA32EDFC4}" type="slidenum">
              <a:rPr lang="en-US" smtClean="0"/>
              <a:t>122</a:t>
            </a:fld>
            <a:endParaRPr lang="en-US"/>
          </a:p>
        </p:txBody>
      </p:sp>
    </p:spTree>
    <p:extLst>
      <p:ext uri="{BB962C8B-B14F-4D97-AF65-F5344CB8AC3E}">
        <p14:creationId xmlns:p14="http://schemas.microsoft.com/office/powerpoint/2010/main" val="16062484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114425"/>
            <a:ext cx="12192000" cy="4629150"/>
          </a:xfrm>
          <a:prstGeom prst="rect">
            <a:avLst/>
          </a:prstGeom>
          <a:noFill/>
          <a:ln>
            <a:noFill/>
          </a:ln>
        </p:spPr>
      </p:pic>
      <p:sp>
        <p:nvSpPr>
          <p:cNvPr id="4" name="Slide Number Placeholder 3">
            <a:extLst>
              <a:ext uri="{FF2B5EF4-FFF2-40B4-BE49-F238E27FC236}">
                <a16:creationId xmlns:a16="http://schemas.microsoft.com/office/drawing/2014/main" id="{BAF739F0-6B00-4186-8FE3-012DF15AA0C8}"/>
              </a:ext>
            </a:extLst>
          </p:cNvPr>
          <p:cNvSpPr>
            <a:spLocks noGrp="1"/>
          </p:cNvSpPr>
          <p:nvPr>
            <p:ph type="sldNum" sz="quarter" idx="12"/>
          </p:nvPr>
        </p:nvSpPr>
        <p:spPr/>
        <p:txBody>
          <a:bodyPr/>
          <a:lstStyle/>
          <a:p>
            <a:fld id="{ECF7B65F-6439-4510-A70B-BD9CA32EDFC4}" type="slidenum">
              <a:rPr lang="en-US" smtClean="0"/>
              <a:t>123</a:t>
            </a:fld>
            <a:endParaRPr lang="en-US"/>
          </a:p>
        </p:txBody>
      </p:sp>
    </p:spTree>
    <p:extLst>
      <p:ext uri="{BB962C8B-B14F-4D97-AF65-F5344CB8AC3E}">
        <p14:creationId xmlns:p14="http://schemas.microsoft.com/office/powerpoint/2010/main" val="3199397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marL="109537" indent="0">
              <a:buNone/>
            </a:pPr>
            <a:r>
              <a:rPr lang="en-US" b="1" i="1" dirty="0"/>
              <a:t>Demonstrating </a:t>
            </a:r>
            <a:r>
              <a:rPr lang="en-US" b="1" i="1" dirty="0">
                <a:solidFill>
                  <a:srgbClr val="7030A0"/>
                </a:solidFill>
              </a:rPr>
              <a:t>Classes</a:t>
            </a:r>
            <a:r>
              <a:rPr lang="en-US" b="1" i="1" dirty="0"/>
              <a:t> </a:t>
            </a:r>
            <a:r>
              <a:rPr lang="en-US" b="1" i="1" dirty="0">
                <a:solidFill>
                  <a:srgbClr val="FF0000"/>
                </a:solidFill>
              </a:rPr>
              <a:t>File</a:t>
            </a:r>
            <a:r>
              <a:rPr lang="en-US" b="1" i="1" dirty="0"/>
              <a:t> and </a:t>
            </a:r>
            <a:r>
              <a:rPr lang="en-US" b="1" i="1" dirty="0">
                <a:solidFill>
                  <a:srgbClr val="FF0000"/>
                </a:solidFill>
              </a:rPr>
              <a:t>Directory</a:t>
            </a:r>
          </a:p>
          <a:p>
            <a:r>
              <a:rPr lang="en-US" dirty="0"/>
              <a:t>Class </a:t>
            </a:r>
            <a:r>
              <a:rPr lang="en-US" dirty="0" err="1">
                <a:solidFill>
                  <a:srgbClr val="7030A0"/>
                </a:solidFill>
                <a:latin typeface="Consolas" panose="020B0609020204030204" pitchFamily="49" charset="0"/>
              </a:rPr>
              <a:t>FileTestForm</a:t>
            </a:r>
            <a:r>
              <a:rPr lang="en-US" dirty="0"/>
              <a:t> (Fig. 17.13) uses </a:t>
            </a:r>
            <a:r>
              <a:rPr lang="en-US" dirty="0">
                <a:solidFill>
                  <a:srgbClr val="7030A0"/>
                </a:solidFill>
                <a:latin typeface="Consolas" panose="020B0609020204030204" pitchFamily="49" charset="0"/>
              </a:rPr>
              <a:t>File</a:t>
            </a:r>
            <a:r>
              <a:rPr lang="en-US" dirty="0"/>
              <a:t> and </a:t>
            </a:r>
            <a:r>
              <a:rPr lang="en-US" dirty="0">
                <a:solidFill>
                  <a:srgbClr val="7030A0"/>
                </a:solidFill>
                <a:latin typeface="Consolas" panose="020B0609020204030204" pitchFamily="49" charset="0"/>
              </a:rPr>
              <a:t>Directory</a:t>
            </a:r>
            <a:r>
              <a:rPr lang="en-US" dirty="0"/>
              <a:t> methods to access file and directory information. </a:t>
            </a:r>
          </a:p>
        </p:txBody>
      </p:sp>
      <p:sp>
        <p:nvSpPr>
          <p:cNvPr id="3" name="Title 2"/>
          <p:cNvSpPr>
            <a:spLocks noGrp="1"/>
          </p:cNvSpPr>
          <p:nvPr>
            <p:ph type="title"/>
          </p:nvPr>
        </p:nvSpPr>
        <p:spPr/>
        <p:txBody>
          <a:bodyPr/>
          <a:lstStyle/>
          <a:p>
            <a:r>
              <a:rPr lang="en-US" dirty="0"/>
              <a:t>17.9 Classes File and Directory (cont.)</a:t>
            </a:r>
          </a:p>
        </p:txBody>
      </p:sp>
      <p:sp>
        <p:nvSpPr>
          <p:cNvPr id="2" name="Slide Number Placeholder 1">
            <a:extLst>
              <a:ext uri="{FF2B5EF4-FFF2-40B4-BE49-F238E27FC236}">
                <a16:creationId xmlns:a16="http://schemas.microsoft.com/office/drawing/2014/main" id="{4631B53E-22BC-4E07-85DD-313105EC6FA7}"/>
              </a:ext>
            </a:extLst>
          </p:cNvPr>
          <p:cNvSpPr>
            <a:spLocks noGrp="1"/>
          </p:cNvSpPr>
          <p:nvPr>
            <p:ph type="sldNum" sz="quarter" idx="12"/>
          </p:nvPr>
        </p:nvSpPr>
        <p:spPr/>
        <p:txBody>
          <a:bodyPr/>
          <a:lstStyle/>
          <a:p>
            <a:fld id="{ECF7B65F-6439-4510-A70B-BD9CA32EDFC4}" type="slidenum">
              <a:rPr lang="en-US" smtClean="0"/>
              <a:t>124</a:t>
            </a:fld>
            <a:endParaRPr lang="en-US"/>
          </a:p>
        </p:txBody>
      </p:sp>
    </p:spTree>
    <p:extLst>
      <p:ext uri="{BB962C8B-B14F-4D97-AF65-F5344CB8AC3E}">
        <p14:creationId xmlns:p14="http://schemas.microsoft.com/office/powerpoint/2010/main" val="27278444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a:noFill/>
          <a:ln>
            <a:noFill/>
          </a:ln>
        </p:spPr>
      </p:pic>
      <p:sp>
        <p:nvSpPr>
          <p:cNvPr id="4" name="Slide Number Placeholder 3">
            <a:extLst>
              <a:ext uri="{FF2B5EF4-FFF2-40B4-BE49-F238E27FC236}">
                <a16:creationId xmlns:a16="http://schemas.microsoft.com/office/drawing/2014/main" id="{C8A510AD-ADA7-4723-B865-0FEFCB673602}"/>
              </a:ext>
            </a:extLst>
          </p:cNvPr>
          <p:cNvSpPr>
            <a:spLocks noGrp="1"/>
          </p:cNvSpPr>
          <p:nvPr>
            <p:ph type="sldNum" sz="quarter" idx="12"/>
          </p:nvPr>
        </p:nvSpPr>
        <p:spPr/>
        <p:txBody>
          <a:bodyPr/>
          <a:lstStyle/>
          <a:p>
            <a:fld id="{ECF7B65F-6439-4510-A70B-BD9CA32EDFC4}" type="slidenum">
              <a:rPr lang="en-US" smtClean="0"/>
              <a:t>125</a:t>
            </a:fld>
            <a:endParaRPr lang="en-US"/>
          </a:p>
        </p:txBody>
      </p:sp>
    </p:spTree>
    <p:extLst>
      <p:ext uri="{BB962C8B-B14F-4D97-AF65-F5344CB8AC3E}">
        <p14:creationId xmlns:p14="http://schemas.microsoft.com/office/powerpoint/2010/main" val="38458574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62075" y="0"/>
            <a:ext cx="9466263" cy="6858000"/>
          </a:xfrm>
          <a:prstGeom prst="rect">
            <a:avLst/>
          </a:prstGeom>
          <a:noFill/>
          <a:ln>
            <a:noFill/>
          </a:ln>
        </p:spPr>
      </p:pic>
      <p:sp>
        <p:nvSpPr>
          <p:cNvPr id="4" name="Arrow: Right 3">
            <a:extLst>
              <a:ext uri="{FF2B5EF4-FFF2-40B4-BE49-F238E27FC236}">
                <a16:creationId xmlns:a16="http://schemas.microsoft.com/office/drawing/2014/main" id="{0A3D1A24-7D29-4806-BEB4-48A7D0A22546}"/>
              </a:ext>
            </a:extLst>
          </p:cNvPr>
          <p:cNvSpPr/>
          <p:nvPr/>
        </p:nvSpPr>
        <p:spPr>
          <a:xfrm>
            <a:off x="1855433" y="6036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7AA823C7-4D46-4802-9BEF-0CED2E9D5194}"/>
              </a:ext>
            </a:extLst>
          </p:cNvPr>
          <p:cNvSpPr/>
          <p:nvPr/>
        </p:nvSpPr>
        <p:spPr>
          <a:xfrm>
            <a:off x="2485748" y="25123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1CBE21C-6AD8-48E6-B740-2232A7C8BA23}"/>
              </a:ext>
            </a:extLst>
          </p:cNvPr>
          <p:cNvSpPr/>
          <p:nvPr/>
        </p:nvSpPr>
        <p:spPr>
          <a:xfrm>
            <a:off x="2833841" y="474955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556E1C99-C433-43C1-B74E-74D56CE42482}"/>
              </a:ext>
            </a:extLst>
          </p:cNvPr>
          <p:cNvSpPr/>
          <p:nvPr/>
        </p:nvSpPr>
        <p:spPr>
          <a:xfrm>
            <a:off x="2833841" y="338865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74F160BE-8BB2-4475-8BF7-98C8EBC81030}"/>
              </a:ext>
            </a:extLst>
          </p:cNvPr>
          <p:cNvSpPr/>
          <p:nvPr/>
        </p:nvSpPr>
        <p:spPr>
          <a:xfrm>
            <a:off x="6400801" y="1464816"/>
            <a:ext cx="426128" cy="587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D9E8EEE5-768E-46C8-BCDE-B45D15499A85}"/>
              </a:ext>
            </a:extLst>
          </p:cNvPr>
          <p:cNvSpPr>
            <a:spLocks noGrp="1"/>
          </p:cNvSpPr>
          <p:nvPr>
            <p:ph type="sldNum" sz="quarter" idx="12"/>
          </p:nvPr>
        </p:nvSpPr>
        <p:spPr/>
        <p:txBody>
          <a:bodyPr/>
          <a:lstStyle/>
          <a:p>
            <a:fld id="{ECF7B65F-6439-4510-A70B-BD9CA32EDFC4}" type="slidenum">
              <a:rPr lang="en-US" smtClean="0"/>
              <a:t>126</a:t>
            </a:fld>
            <a:endParaRPr lang="en-US"/>
          </a:p>
        </p:txBody>
      </p:sp>
    </p:spTree>
    <p:extLst>
      <p:ext uri="{BB962C8B-B14F-4D97-AF65-F5344CB8AC3E}">
        <p14:creationId xmlns:p14="http://schemas.microsoft.com/office/powerpoint/2010/main" val="230228914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a:noFill/>
          <a:ln>
            <a:noFill/>
          </a:ln>
        </p:spPr>
      </p:pic>
      <p:sp>
        <p:nvSpPr>
          <p:cNvPr id="4" name="Arrow: Right 3">
            <a:extLst>
              <a:ext uri="{FF2B5EF4-FFF2-40B4-BE49-F238E27FC236}">
                <a16:creationId xmlns:a16="http://schemas.microsoft.com/office/drawing/2014/main" id="{BF6C7C7A-9451-4A10-B7AF-8E444C4BBFBD}"/>
              </a:ext>
            </a:extLst>
          </p:cNvPr>
          <p:cNvSpPr/>
          <p:nvPr/>
        </p:nvSpPr>
        <p:spPr>
          <a:xfrm>
            <a:off x="2104007" y="25656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64B5E27-D94C-4C45-A383-61E4DCDAA5A2}"/>
              </a:ext>
            </a:extLst>
          </p:cNvPr>
          <p:cNvSpPr/>
          <p:nvPr/>
        </p:nvSpPr>
        <p:spPr>
          <a:xfrm>
            <a:off x="2210540" y="446950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93F3314C-410C-4586-B83F-D9C243A8680D}"/>
              </a:ext>
            </a:extLst>
          </p:cNvPr>
          <p:cNvSpPr/>
          <p:nvPr/>
        </p:nvSpPr>
        <p:spPr>
          <a:xfrm>
            <a:off x="2210540" y="36931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7C7E54B-08AD-424E-9826-85051556290D}"/>
              </a:ext>
            </a:extLst>
          </p:cNvPr>
          <p:cNvSpPr>
            <a:spLocks noGrp="1"/>
          </p:cNvSpPr>
          <p:nvPr>
            <p:ph type="sldNum" sz="quarter" idx="12"/>
          </p:nvPr>
        </p:nvSpPr>
        <p:spPr/>
        <p:txBody>
          <a:bodyPr/>
          <a:lstStyle/>
          <a:p>
            <a:fld id="{ECF7B65F-6439-4510-A70B-BD9CA32EDFC4}" type="slidenum">
              <a:rPr lang="en-US" smtClean="0"/>
              <a:t>127</a:t>
            </a:fld>
            <a:endParaRPr lang="en-US"/>
          </a:p>
        </p:txBody>
      </p:sp>
    </p:spTree>
    <p:extLst>
      <p:ext uri="{BB962C8B-B14F-4D97-AF65-F5344CB8AC3E}">
        <p14:creationId xmlns:p14="http://schemas.microsoft.com/office/powerpoint/2010/main" val="1941546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a:noFill/>
          <a:ln>
            <a:noFill/>
          </a:ln>
        </p:spPr>
      </p:pic>
      <p:sp>
        <p:nvSpPr>
          <p:cNvPr id="4" name="Arrow: Right 3">
            <a:extLst>
              <a:ext uri="{FF2B5EF4-FFF2-40B4-BE49-F238E27FC236}">
                <a16:creationId xmlns:a16="http://schemas.microsoft.com/office/drawing/2014/main" id="{E58211A1-EDE2-431F-95DD-43F4E4AE0149}"/>
              </a:ext>
            </a:extLst>
          </p:cNvPr>
          <p:cNvSpPr/>
          <p:nvPr/>
        </p:nvSpPr>
        <p:spPr>
          <a:xfrm>
            <a:off x="1926454" y="105644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15B450E-0F95-4D65-BD06-9B8D43A4C762}"/>
              </a:ext>
            </a:extLst>
          </p:cNvPr>
          <p:cNvSpPr>
            <a:spLocks noGrp="1"/>
          </p:cNvSpPr>
          <p:nvPr>
            <p:ph type="sldNum" sz="quarter" idx="12"/>
          </p:nvPr>
        </p:nvSpPr>
        <p:spPr/>
        <p:txBody>
          <a:bodyPr/>
          <a:lstStyle/>
          <a:p>
            <a:fld id="{ECF7B65F-6439-4510-A70B-BD9CA32EDFC4}" type="slidenum">
              <a:rPr lang="en-US" smtClean="0"/>
              <a:t>128</a:t>
            </a:fld>
            <a:endParaRPr lang="en-US"/>
          </a:p>
        </p:txBody>
      </p:sp>
    </p:spTree>
    <p:extLst>
      <p:ext uri="{BB962C8B-B14F-4D97-AF65-F5344CB8AC3E}">
        <p14:creationId xmlns:p14="http://schemas.microsoft.com/office/powerpoint/2010/main" val="29895712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a:noFill/>
          <a:ln>
            <a:noFill/>
          </a:ln>
        </p:spPr>
      </p:pic>
      <p:sp>
        <p:nvSpPr>
          <p:cNvPr id="4" name="Arrow: Right 3">
            <a:extLst>
              <a:ext uri="{FF2B5EF4-FFF2-40B4-BE49-F238E27FC236}">
                <a16:creationId xmlns:a16="http://schemas.microsoft.com/office/drawing/2014/main" id="{DA3954C5-D2BD-4BD6-9CAF-07D6206E67E1}"/>
              </a:ext>
            </a:extLst>
          </p:cNvPr>
          <p:cNvSpPr/>
          <p:nvPr/>
        </p:nvSpPr>
        <p:spPr>
          <a:xfrm>
            <a:off x="896644" y="10209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3BEA5C4-11C5-49C7-B09D-528E9099312A}"/>
              </a:ext>
            </a:extLst>
          </p:cNvPr>
          <p:cNvSpPr>
            <a:spLocks noGrp="1"/>
          </p:cNvSpPr>
          <p:nvPr>
            <p:ph type="sldNum" sz="quarter" idx="12"/>
          </p:nvPr>
        </p:nvSpPr>
        <p:spPr/>
        <p:txBody>
          <a:bodyPr/>
          <a:lstStyle/>
          <a:p>
            <a:fld id="{ECF7B65F-6439-4510-A70B-BD9CA32EDFC4}" type="slidenum">
              <a:rPr lang="en-US" smtClean="0"/>
              <a:t>129</a:t>
            </a:fld>
            <a:endParaRPr lang="en-US"/>
          </a:p>
        </p:txBody>
      </p:sp>
    </p:spTree>
    <p:extLst>
      <p:ext uri="{BB962C8B-B14F-4D97-AF65-F5344CB8AC3E}">
        <p14:creationId xmlns:p14="http://schemas.microsoft.com/office/powerpoint/2010/main" val="2821656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4856"/>
            <a:ext cx="12192000" cy="5348287"/>
          </a:xfrm>
          <a:prstGeom prst="rect">
            <a:avLst/>
          </a:prstGeom>
          <a:noFill/>
          <a:ln>
            <a:noFill/>
          </a:ln>
        </p:spPr>
      </p:pic>
      <p:sp>
        <p:nvSpPr>
          <p:cNvPr id="4" name="Arrow: Right 3">
            <a:extLst>
              <a:ext uri="{FF2B5EF4-FFF2-40B4-BE49-F238E27FC236}">
                <a16:creationId xmlns:a16="http://schemas.microsoft.com/office/drawing/2014/main" id="{363F1782-81B8-4788-B65E-B094FCDB1954}"/>
              </a:ext>
            </a:extLst>
          </p:cNvPr>
          <p:cNvSpPr/>
          <p:nvPr/>
        </p:nvSpPr>
        <p:spPr>
          <a:xfrm>
            <a:off x="5690586" y="41902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CAB06FCF-C7F6-4AC7-8FEB-8526F6A8AFC0}"/>
              </a:ext>
            </a:extLst>
          </p:cNvPr>
          <p:cNvSpPr/>
          <p:nvPr/>
        </p:nvSpPr>
        <p:spPr>
          <a:xfrm>
            <a:off x="7359589" y="150920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74143702-2C9A-4848-A36D-6A6C01AD7246}"/>
              </a:ext>
            </a:extLst>
          </p:cNvPr>
          <p:cNvSpPr/>
          <p:nvPr/>
        </p:nvSpPr>
        <p:spPr>
          <a:xfrm>
            <a:off x="1553592" y="3355759"/>
            <a:ext cx="1155962"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24E4E64-F599-456D-8EB6-A98AE821F888}"/>
              </a:ext>
            </a:extLst>
          </p:cNvPr>
          <p:cNvSpPr>
            <a:spLocks noGrp="1"/>
          </p:cNvSpPr>
          <p:nvPr>
            <p:ph type="sldNum" sz="quarter" idx="12"/>
          </p:nvPr>
        </p:nvSpPr>
        <p:spPr/>
        <p:txBody>
          <a:bodyPr/>
          <a:lstStyle/>
          <a:p>
            <a:fld id="{ECF7B65F-6439-4510-A70B-BD9CA32EDFC4}" type="slidenum">
              <a:rPr lang="en-US" smtClean="0"/>
              <a:t>13</a:t>
            </a:fld>
            <a:endParaRPr lang="en-US"/>
          </a:p>
        </p:txBody>
      </p:sp>
      <p:cxnSp>
        <p:nvCxnSpPr>
          <p:cNvPr id="8" name="Straight Connector 7">
            <a:extLst>
              <a:ext uri="{FF2B5EF4-FFF2-40B4-BE49-F238E27FC236}">
                <a16:creationId xmlns:a16="http://schemas.microsoft.com/office/drawing/2014/main" id="{9A3975A9-46EE-4A07-937B-21E5E3A9213E}"/>
              </a:ext>
            </a:extLst>
          </p:cNvPr>
          <p:cNvCxnSpPr/>
          <p:nvPr/>
        </p:nvCxnSpPr>
        <p:spPr>
          <a:xfrm>
            <a:off x="4483223" y="4039340"/>
            <a:ext cx="48827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967063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4063"/>
            <a:ext cx="12192000" cy="5348287"/>
          </a:xfrm>
          <a:prstGeom prst="rect">
            <a:avLst/>
          </a:prstGeom>
          <a:noFill/>
          <a:ln>
            <a:noFill/>
          </a:ln>
        </p:spPr>
      </p:pic>
      <p:sp>
        <p:nvSpPr>
          <p:cNvPr id="4" name="Arrow: Right 3">
            <a:extLst>
              <a:ext uri="{FF2B5EF4-FFF2-40B4-BE49-F238E27FC236}">
                <a16:creationId xmlns:a16="http://schemas.microsoft.com/office/drawing/2014/main" id="{52DBB6A4-5D67-45AD-8F78-A1537B92CF41}"/>
              </a:ext>
            </a:extLst>
          </p:cNvPr>
          <p:cNvSpPr/>
          <p:nvPr/>
        </p:nvSpPr>
        <p:spPr>
          <a:xfrm>
            <a:off x="1500326" y="12961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F2CBA3D5-689C-4276-82DC-2CFA8953944D}"/>
              </a:ext>
            </a:extLst>
          </p:cNvPr>
          <p:cNvSpPr/>
          <p:nvPr/>
        </p:nvSpPr>
        <p:spPr>
          <a:xfrm>
            <a:off x="1492380" y="30894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98528DB-8F76-41D0-BA03-CB2CAE920633}"/>
              </a:ext>
            </a:extLst>
          </p:cNvPr>
          <p:cNvSpPr>
            <a:spLocks noGrp="1"/>
          </p:cNvSpPr>
          <p:nvPr>
            <p:ph type="sldNum" sz="quarter" idx="12"/>
          </p:nvPr>
        </p:nvSpPr>
        <p:spPr/>
        <p:txBody>
          <a:bodyPr/>
          <a:lstStyle/>
          <a:p>
            <a:fld id="{ECF7B65F-6439-4510-A70B-BD9CA32EDFC4}" type="slidenum">
              <a:rPr lang="en-US" smtClean="0"/>
              <a:t>130</a:t>
            </a:fld>
            <a:endParaRPr lang="en-US"/>
          </a:p>
        </p:txBody>
      </p:sp>
    </p:spTree>
    <p:extLst>
      <p:ext uri="{BB962C8B-B14F-4D97-AF65-F5344CB8AC3E}">
        <p14:creationId xmlns:p14="http://schemas.microsoft.com/office/powerpoint/2010/main" val="20754951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6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763"/>
            <a:ext cx="12192000" cy="6848475"/>
          </a:xfrm>
          <a:prstGeom prst="rect">
            <a:avLst/>
          </a:prstGeom>
          <a:noFill/>
          <a:ln>
            <a:noFill/>
          </a:ln>
        </p:spPr>
      </p:pic>
      <p:sp>
        <p:nvSpPr>
          <p:cNvPr id="4" name="Slide Number Placeholder 3">
            <a:extLst>
              <a:ext uri="{FF2B5EF4-FFF2-40B4-BE49-F238E27FC236}">
                <a16:creationId xmlns:a16="http://schemas.microsoft.com/office/drawing/2014/main" id="{1DD3D902-F600-4BA7-8943-13099C220437}"/>
              </a:ext>
            </a:extLst>
          </p:cNvPr>
          <p:cNvSpPr>
            <a:spLocks noGrp="1"/>
          </p:cNvSpPr>
          <p:nvPr>
            <p:ph type="sldNum" sz="quarter" idx="12"/>
          </p:nvPr>
        </p:nvSpPr>
        <p:spPr/>
        <p:txBody>
          <a:bodyPr/>
          <a:lstStyle/>
          <a:p>
            <a:fld id="{ECF7B65F-6439-4510-A70B-BD9CA32EDFC4}" type="slidenum">
              <a:rPr lang="en-US" smtClean="0"/>
              <a:t>131</a:t>
            </a:fld>
            <a:endParaRPr lang="en-US"/>
          </a:p>
        </p:txBody>
      </p:sp>
    </p:spTree>
    <p:extLst>
      <p:ext uri="{BB962C8B-B14F-4D97-AF65-F5344CB8AC3E}">
        <p14:creationId xmlns:p14="http://schemas.microsoft.com/office/powerpoint/2010/main" val="295098412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47713"/>
            <a:ext cx="12192000" cy="5362575"/>
          </a:xfrm>
          <a:prstGeom prst="rect">
            <a:avLst/>
          </a:prstGeom>
          <a:noFill/>
          <a:ln>
            <a:noFill/>
          </a:ln>
        </p:spPr>
      </p:pic>
      <p:sp>
        <p:nvSpPr>
          <p:cNvPr id="4" name="Slide Number Placeholder 3">
            <a:extLst>
              <a:ext uri="{FF2B5EF4-FFF2-40B4-BE49-F238E27FC236}">
                <a16:creationId xmlns:a16="http://schemas.microsoft.com/office/drawing/2014/main" id="{958BCFA1-7BF0-4231-BC4E-1D13342E11D1}"/>
              </a:ext>
            </a:extLst>
          </p:cNvPr>
          <p:cNvSpPr>
            <a:spLocks noGrp="1"/>
          </p:cNvSpPr>
          <p:nvPr>
            <p:ph type="sldNum" sz="quarter" idx="12"/>
          </p:nvPr>
        </p:nvSpPr>
        <p:spPr/>
        <p:txBody>
          <a:bodyPr/>
          <a:lstStyle/>
          <a:p>
            <a:fld id="{ECF7B65F-6439-4510-A70B-BD9CA32EDFC4}" type="slidenum">
              <a:rPr lang="en-US" smtClean="0"/>
              <a:t>132</a:t>
            </a:fld>
            <a:endParaRPr lang="en-US"/>
          </a:p>
        </p:txBody>
      </p:sp>
    </p:spTree>
    <p:extLst>
      <p:ext uri="{BB962C8B-B14F-4D97-AF65-F5344CB8AC3E}">
        <p14:creationId xmlns:p14="http://schemas.microsoft.com/office/powerpoint/2010/main" val="31802380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p:txBody>
          <a:bodyPr/>
          <a:lstStyle/>
          <a:p>
            <a:pPr marL="109537" indent="0">
              <a:buNone/>
            </a:pPr>
            <a:r>
              <a:rPr lang="en-US" b="1" i="1" dirty="0"/>
              <a:t>Searching Directories with LINQ</a:t>
            </a:r>
          </a:p>
          <a:p>
            <a:r>
              <a:rPr lang="en-US" dirty="0"/>
              <a:t>We now consider another example that uses </a:t>
            </a:r>
            <a:r>
              <a:rPr lang="en-US" dirty="0">
                <a:solidFill>
                  <a:srgbClr val="FF0000"/>
                </a:solidFill>
              </a:rPr>
              <a:t>file- and directory-manipulation capabilities. </a:t>
            </a:r>
          </a:p>
          <a:p>
            <a:r>
              <a:rPr lang="en-US" dirty="0"/>
              <a:t>Class </a:t>
            </a:r>
            <a:r>
              <a:rPr lang="en-US" dirty="0" err="1">
                <a:latin typeface="Consolas" panose="020B0609020204030204" pitchFamily="49" charset="0"/>
              </a:rPr>
              <a:t>LINQToFileDirectoryForm</a:t>
            </a:r>
            <a:r>
              <a:rPr lang="en-US" dirty="0"/>
              <a:t> (Fig. 17.14) uses </a:t>
            </a:r>
            <a:r>
              <a:rPr lang="en-US" dirty="0">
                <a:solidFill>
                  <a:srgbClr val="FF0000"/>
                </a:solidFill>
              </a:rPr>
              <a:t>LINQ with classes </a:t>
            </a:r>
            <a:r>
              <a:rPr lang="en-US" dirty="0">
                <a:solidFill>
                  <a:srgbClr val="FF0000"/>
                </a:solidFill>
                <a:latin typeface="Consolas" panose="020B0609020204030204" pitchFamily="49" charset="0"/>
              </a:rPr>
              <a:t>File</a:t>
            </a:r>
            <a:r>
              <a:rPr lang="en-US" dirty="0">
                <a:solidFill>
                  <a:srgbClr val="FF0000"/>
                </a:solidFill>
              </a:rPr>
              <a:t>, </a:t>
            </a:r>
            <a:r>
              <a:rPr lang="en-US" dirty="0">
                <a:solidFill>
                  <a:srgbClr val="FF0000"/>
                </a:solidFill>
                <a:latin typeface="Consolas" panose="020B0609020204030204" pitchFamily="49" charset="0"/>
              </a:rPr>
              <a:t>Path</a:t>
            </a:r>
            <a:r>
              <a:rPr lang="en-US" dirty="0">
                <a:solidFill>
                  <a:srgbClr val="FF0000"/>
                </a:solidFill>
              </a:rPr>
              <a:t> and </a:t>
            </a:r>
            <a:r>
              <a:rPr lang="en-US" dirty="0">
                <a:solidFill>
                  <a:srgbClr val="FF0000"/>
                </a:solidFill>
                <a:latin typeface="Consolas" panose="020B0609020204030204" pitchFamily="49" charset="0"/>
              </a:rPr>
              <a:t>Directory</a:t>
            </a:r>
            <a:r>
              <a:rPr lang="en-US" dirty="0"/>
              <a:t> to report the number of files of each file type that exist in the specified directory path. </a:t>
            </a:r>
          </a:p>
        </p:txBody>
      </p:sp>
      <p:sp>
        <p:nvSpPr>
          <p:cNvPr id="3" name="Title 2"/>
          <p:cNvSpPr>
            <a:spLocks noGrp="1"/>
          </p:cNvSpPr>
          <p:nvPr>
            <p:ph type="title"/>
          </p:nvPr>
        </p:nvSpPr>
        <p:spPr/>
        <p:txBody>
          <a:bodyPr/>
          <a:lstStyle/>
          <a:p>
            <a:r>
              <a:rPr lang="en-US" dirty="0">
                <a:solidFill>
                  <a:srgbClr val="FF0000"/>
                </a:solidFill>
              </a:rPr>
              <a:t>17.9 Classes File and Directory (cont.)??</a:t>
            </a:r>
          </a:p>
        </p:txBody>
      </p:sp>
      <p:sp>
        <p:nvSpPr>
          <p:cNvPr id="2" name="Slide Number Placeholder 1">
            <a:extLst>
              <a:ext uri="{FF2B5EF4-FFF2-40B4-BE49-F238E27FC236}">
                <a16:creationId xmlns:a16="http://schemas.microsoft.com/office/drawing/2014/main" id="{A5FEB7C1-E871-4C0E-B15E-DFB15850A3C3}"/>
              </a:ext>
            </a:extLst>
          </p:cNvPr>
          <p:cNvSpPr>
            <a:spLocks noGrp="1"/>
          </p:cNvSpPr>
          <p:nvPr>
            <p:ph type="sldNum" sz="quarter" idx="12"/>
          </p:nvPr>
        </p:nvSpPr>
        <p:spPr/>
        <p:txBody>
          <a:bodyPr/>
          <a:lstStyle/>
          <a:p>
            <a:fld id="{ECF7B65F-6439-4510-A70B-BD9CA32EDFC4}" type="slidenum">
              <a:rPr lang="en-US" smtClean="0"/>
              <a:t>133</a:t>
            </a:fld>
            <a:endParaRPr lang="en-US"/>
          </a:p>
        </p:txBody>
      </p:sp>
    </p:spTree>
    <p:extLst>
      <p:ext uri="{BB962C8B-B14F-4D97-AF65-F5344CB8AC3E}">
        <p14:creationId xmlns:p14="http://schemas.microsoft.com/office/powerpoint/2010/main" val="22061482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p:txBody>
          <a:bodyPr/>
          <a:lstStyle/>
          <a:p>
            <a:r>
              <a:rPr lang="en-US" altLang="en-US" dirty="0"/>
              <a:t>The program also serves as a </a:t>
            </a:r>
            <a:r>
              <a:rPr lang="en-US" altLang="en-US" dirty="0">
                <a:solidFill>
                  <a:srgbClr val="FF0000"/>
                </a:solidFill>
              </a:rPr>
              <a:t>“clean-up” utility</a:t>
            </a:r>
            <a:r>
              <a:rPr lang="en-US" altLang="en-US" dirty="0"/>
              <a:t>—when it finds a file that has the </a:t>
            </a:r>
            <a:r>
              <a:rPr lang="en-US" altLang="en-US" dirty="0">
                <a:solidFill>
                  <a:srgbClr val="FF0000"/>
                </a:solidFill>
                <a:latin typeface="Consolas" panose="020B0609020204030204" pitchFamily="49" charset="0"/>
              </a:rPr>
              <a:t>.</a:t>
            </a:r>
            <a:r>
              <a:rPr lang="en-US" altLang="en-US" dirty="0" err="1">
                <a:solidFill>
                  <a:srgbClr val="FF0000"/>
                </a:solidFill>
                <a:latin typeface="Consolas" panose="020B0609020204030204" pitchFamily="49" charset="0"/>
              </a:rPr>
              <a:t>bak</a:t>
            </a:r>
            <a:r>
              <a:rPr lang="en-US" altLang="en-US" dirty="0">
                <a:solidFill>
                  <a:srgbClr val="FF0000"/>
                </a:solidFill>
              </a:rPr>
              <a:t> file-name extension </a:t>
            </a:r>
            <a:r>
              <a:rPr lang="en-US" altLang="en-US" dirty="0"/>
              <a:t>(i.e., a backup file), the program displays a </a:t>
            </a:r>
            <a:r>
              <a:rPr lang="en-US" altLang="en-US" dirty="0" err="1">
                <a:latin typeface="Consolas" panose="020B0609020204030204" pitchFamily="49" charset="0"/>
              </a:rPr>
              <a:t>MessageBox</a:t>
            </a:r>
            <a:r>
              <a:rPr lang="en-US" altLang="en-US" dirty="0"/>
              <a:t> asking the </a:t>
            </a:r>
            <a:r>
              <a:rPr lang="en-US" altLang="en-US" dirty="0">
                <a:solidFill>
                  <a:srgbClr val="FF0000"/>
                </a:solidFill>
              </a:rPr>
              <a:t>user whether that file should be removed</a:t>
            </a:r>
            <a:r>
              <a:rPr lang="en-US" altLang="en-US" dirty="0"/>
              <a:t>, then responds appropriately to the user’s input. </a:t>
            </a:r>
          </a:p>
          <a:p>
            <a:r>
              <a:rPr lang="en-US" altLang="en-US" dirty="0"/>
              <a:t>This example also uses </a:t>
            </a:r>
            <a:r>
              <a:rPr lang="en-US" altLang="en-US" dirty="0">
                <a:solidFill>
                  <a:srgbClr val="FF0000"/>
                </a:solidFill>
              </a:rPr>
              <a:t>LINQ to Objects </a:t>
            </a:r>
            <a:r>
              <a:rPr lang="en-US" altLang="en-US" dirty="0"/>
              <a:t>to help delete the backup files. </a:t>
            </a:r>
          </a:p>
          <a:p>
            <a:endParaRPr lang="en-US" altLang="en-US" dirty="0"/>
          </a:p>
        </p:txBody>
      </p:sp>
      <p:sp>
        <p:nvSpPr>
          <p:cNvPr id="3" name="Title 2"/>
          <p:cNvSpPr>
            <a:spLocks noGrp="1"/>
          </p:cNvSpPr>
          <p:nvPr>
            <p:ph type="title"/>
          </p:nvPr>
        </p:nvSpPr>
        <p:spPr/>
        <p:txBody>
          <a:bodyPr/>
          <a:lstStyle/>
          <a:p>
            <a:r>
              <a:rPr lang="en-US" dirty="0"/>
              <a:t>17.9 Classes File and Directory (cont.)</a:t>
            </a:r>
          </a:p>
        </p:txBody>
      </p:sp>
      <p:sp>
        <p:nvSpPr>
          <p:cNvPr id="2" name="Slide Number Placeholder 1">
            <a:extLst>
              <a:ext uri="{FF2B5EF4-FFF2-40B4-BE49-F238E27FC236}">
                <a16:creationId xmlns:a16="http://schemas.microsoft.com/office/drawing/2014/main" id="{D6A2F49B-8A9F-4598-8B8E-9C196A0BCBF2}"/>
              </a:ext>
            </a:extLst>
          </p:cNvPr>
          <p:cNvSpPr>
            <a:spLocks noGrp="1"/>
          </p:cNvSpPr>
          <p:nvPr>
            <p:ph type="sldNum" sz="quarter" idx="12"/>
          </p:nvPr>
        </p:nvSpPr>
        <p:spPr/>
        <p:txBody>
          <a:bodyPr/>
          <a:lstStyle/>
          <a:p>
            <a:fld id="{ECF7B65F-6439-4510-A70B-BD9CA32EDFC4}" type="slidenum">
              <a:rPr lang="en-US" smtClean="0"/>
              <a:t>134</a:t>
            </a:fld>
            <a:endParaRPr lang="en-US"/>
          </a:p>
        </p:txBody>
      </p:sp>
    </p:spTree>
    <p:extLst>
      <p:ext uri="{BB962C8B-B14F-4D97-AF65-F5344CB8AC3E}">
        <p14:creationId xmlns:p14="http://schemas.microsoft.com/office/powerpoint/2010/main" val="202723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1"/>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a:noFill/>
          <a:ln>
            <a:noFill/>
          </a:ln>
        </p:spPr>
      </p:pic>
      <p:sp>
        <p:nvSpPr>
          <p:cNvPr id="4" name="Arrow: Right 3">
            <a:extLst>
              <a:ext uri="{FF2B5EF4-FFF2-40B4-BE49-F238E27FC236}">
                <a16:creationId xmlns:a16="http://schemas.microsoft.com/office/drawing/2014/main" id="{60853BA1-5DD4-4E2F-9707-072675C11536}"/>
              </a:ext>
            </a:extLst>
          </p:cNvPr>
          <p:cNvSpPr/>
          <p:nvPr/>
        </p:nvSpPr>
        <p:spPr>
          <a:xfrm>
            <a:off x="647700" y="156247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489B4B9-F6A3-482C-993B-94B2BF80AA04}"/>
              </a:ext>
            </a:extLst>
          </p:cNvPr>
          <p:cNvSpPr/>
          <p:nvPr/>
        </p:nvSpPr>
        <p:spPr>
          <a:xfrm>
            <a:off x="1421922" y="384403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59B3FA0-6BCF-407A-B9B2-89A0A46CCAFC}"/>
              </a:ext>
            </a:extLst>
          </p:cNvPr>
          <p:cNvSpPr>
            <a:spLocks noGrp="1"/>
          </p:cNvSpPr>
          <p:nvPr>
            <p:ph type="sldNum" sz="quarter" idx="12"/>
          </p:nvPr>
        </p:nvSpPr>
        <p:spPr/>
        <p:txBody>
          <a:bodyPr/>
          <a:lstStyle/>
          <a:p>
            <a:fld id="{ECF7B65F-6439-4510-A70B-BD9CA32EDFC4}" type="slidenum">
              <a:rPr lang="en-US" smtClean="0"/>
              <a:t>135</a:t>
            </a:fld>
            <a:endParaRPr lang="en-US"/>
          </a:p>
        </p:txBody>
      </p:sp>
    </p:spTree>
    <p:extLst>
      <p:ext uri="{BB962C8B-B14F-4D97-AF65-F5344CB8AC3E}">
        <p14:creationId xmlns:p14="http://schemas.microsoft.com/office/powerpoint/2010/main" val="141252452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2"/>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Arrow: Right 3">
            <a:extLst>
              <a:ext uri="{FF2B5EF4-FFF2-40B4-BE49-F238E27FC236}">
                <a16:creationId xmlns:a16="http://schemas.microsoft.com/office/drawing/2014/main" id="{70D1CADA-D068-4706-94C1-60519351CB0F}"/>
              </a:ext>
            </a:extLst>
          </p:cNvPr>
          <p:cNvSpPr/>
          <p:nvPr/>
        </p:nvSpPr>
        <p:spPr>
          <a:xfrm>
            <a:off x="2024109" y="1571347"/>
            <a:ext cx="834501" cy="328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072B031-31F2-49CD-AF3D-EFBF693366F7}"/>
              </a:ext>
            </a:extLst>
          </p:cNvPr>
          <p:cNvSpPr/>
          <p:nvPr/>
        </p:nvSpPr>
        <p:spPr>
          <a:xfrm>
            <a:off x="2254928" y="400382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09475A6-C302-4C92-AEFC-B3CD0D5FA4D0}"/>
              </a:ext>
            </a:extLst>
          </p:cNvPr>
          <p:cNvSpPr>
            <a:spLocks noGrp="1"/>
          </p:cNvSpPr>
          <p:nvPr>
            <p:ph type="sldNum" sz="quarter" idx="12"/>
          </p:nvPr>
        </p:nvSpPr>
        <p:spPr/>
        <p:txBody>
          <a:bodyPr/>
          <a:lstStyle/>
          <a:p>
            <a:fld id="{ECF7B65F-6439-4510-A70B-BD9CA32EDFC4}" type="slidenum">
              <a:rPr lang="en-US" smtClean="0"/>
              <a:t>136</a:t>
            </a:fld>
            <a:endParaRPr lang="en-US"/>
          </a:p>
        </p:txBody>
      </p:sp>
    </p:spTree>
    <p:extLst>
      <p:ext uri="{BB962C8B-B14F-4D97-AF65-F5344CB8AC3E}">
        <p14:creationId xmlns:p14="http://schemas.microsoft.com/office/powerpoint/2010/main" val="1842985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Arrow: Right 3">
            <a:extLst>
              <a:ext uri="{FF2B5EF4-FFF2-40B4-BE49-F238E27FC236}">
                <a16:creationId xmlns:a16="http://schemas.microsoft.com/office/drawing/2014/main" id="{9D63DCDD-1459-48A8-AF3E-2E84EFBB9049}"/>
              </a:ext>
            </a:extLst>
          </p:cNvPr>
          <p:cNvSpPr/>
          <p:nvPr/>
        </p:nvSpPr>
        <p:spPr>
          <a:xfrm>
            <a:off x="2148396" y="47051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1B7E9269-A3D5-40B7-9F80-414747577506}"/>
              </a:ext>
            </a:extLst>
          </p:cNvPr>
          <p:cNvSpPr/>
          <p:nvPr/>
        </p:nvSpPr>
        <p:spPr>
          <a:xfrm>
            <a:off x="2148396" y="14256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378503DC-42A0-42F3-9947-99A56FB98EC6}"/>
              </a:ext>
            </a:extLst>
          </p:cNvPr>
          <p:cNvSpPr/>
          <p:nvPr/>
        </p:nvSpPr>
        <p:spPr>
          <a:xfrm>
            <a:off x="2219418" y="221941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4EE45CBB-D964-42A9-81E6-96A9DBA536B0}"/>
              </a:ext>
            </a:extLst>
          </p:cNvPr>
          <p:cNvSpPr/>
          <p:nvPr/>
        </p:nvSpPr>
        <p:spPr>
          <a:xfrm>
            <a:off x="7750206" y="29620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74C566D6-3A3C-4E84-9C49-71070867AE7C}"/>
              </a:ext>
            </a:extLst>
          </p:cNvPr>
          <p:cNvSpPr>
            <a:spLocks noGrp="1"/>
          </p:cNvSpPr>
          <p:nvPr>
            <p:ph type="sldNum" sz="quarter" idx="12"/>
          </p:nvPr>
        </p:nvSpPr>
        <p:spPr/>
        <p:txBody>
          <a:bodyPr/>
          <a:lstStyle/>
          <a:p>
            <a:fld id="{ECF7B65F-6439-4510-A70B-BD9CA32EDFC4}" type="slidenum">
              <a:rPr lang="en-US" smtClean="0"/>
              <a:t>137</a:t>
            </a:fld>
            <a:endParaRPr lang="en-US"/>
          </a:p>
        </p:txBody>
      </p:sp>
    </p:spTree>
    <p:extLst>
      <p:ext uri="{BB962C8B-B14F-4D97-AF65-F5344CB8AC3E}">
        <p14:creationId xmlns:p14="http://schemas.microsoft.com/office/powerpoint/2010/main" val="167414844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a:noFill/>
          <a:ln>
            <a:noFill/>
          </a:ln>
        </p:spPr>
      </p:pic>
      <p:sp>
        <p:nvSpPr>
          <p:cNvPr id="4" name="Arrow: Right 3">
            <a:extLst>
              <a:ext uri="{FF2B5EF4-FFF2-40B4-BE49-F238E27FC236}">
                <a16:creationId xmlns:a16="http://schemas.microsoft.com/office/drawing/2014/main" id="{29106E70-D66F-4C1B-99BE-4A50A8DDAFC5}"/>
              </a:ext>
            </a:extLst>
          </p:cNvPr>
          <p:cNvSpPr/>
          <p:nvPr/>
        </p:nvSpPr>
        <p:spPr>
          <a:xfrm>
            <a:off x="1420428" y="38173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DB95B08-01C9-4ED0-9825-42A294A6F079}"/>
              </a:ext>
            </a:extLst>
          </p:cNvPr>
          <p:cNvSpPr>
            <a:spLocks noGrp="1"/>
          </p:cNvSpPr>
          <p:nvPr>
            <p:ph type="sldNum" sz="quarter" idx="12"/>
          </p:nvPr>
        </p:nvSpPr>
        <p:spPr/>
        <p:txBody>
          <a:bodyPr/>
          <a:lstStyle/>
          <a:p>
            <a:fld id="{ECF7B65F-6439-4510-A70B-BD9CA32EDFC4}" type="slidenum">
              <a:rPr lang="en-US" smtClean="0"/>
              <a:t>138</a:t>
            </a:fld>
            <a:endParaRPr lang="en-US"/>
          </a:p>
        </p:txBody>
      </p:sp>
    </p:spTree>
    <p:extLst>
      <p:ext uri="{BB962C8B-B14F-4D97-AF65-F5344CB8AC3E}">
        <p14:creationId xmlns:p14="http://schemas.microsoft.com/office/powerpoint/2010/main" val="4215263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cxnSp>
        <p:nvCxnSpPr>
          <p:cNvPr id="5" name="Straight Arrow Connector 4">
            <a:extLst>
              <a:ext uri="{FF2B5EF4-FFF2-40B4-BE49-F238E27FC236}">
                <a16:creationId xmlns:a16="http://schemas.microsoft.com/office/drawing/2014/main" id="{3F69069F-3FE6-4C93-AEBC-6321C8BA7FE6}"/>
              </a:ext>
            </a:extLst>
          </p:cNvPr>
          <p:cNvCxnSpPr/>
          <p:nvPr/>
        </p:nvCxnSpPr>
        <p:spPr>
          <a:xfrm flipH="1">
            <a:off x="7501631" y="532660"/>
            <a:ext cx="710214" cy="603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5C45E25-E332-45F6-8C0A-8C63EB4158A2}"/>
              </a:ext>
            </a:extLst>
          </p:cNvPr>
          <p:cNvSpPr>
            <a:spLocks noGrp="1"/>
          </p:cNvSpPr>
          <p:nvPr>
            <p:ph type="sldNum" sz="quarter" idx="12"/>
          </p:nvPr>
        </p:nvSpPr>
        <p:spPr/>
        <p:txBody>
          <a:bodyPr/>
          <a:lstStyle/>
          <a:p>
            <a:fld id="{ECF7B65F-6439-4510-A70B-BD9CA32EDFC4}" type="slidenum">
              <a:rPr lang="en-US" smtClean="0"/>
              <a:t>139</a:t>
            </a:fld>
            <a:endParaRPr lang="en-US"/>
          </a:p>
        </p:txBody>
      </p:sp>
    </p:spTree>
    <p:extLst>
      <p:ext uri="{BB962C8B-B14F-4D97-AF65-F5344CB8AC3E}">
        <p14:creationId xmlns:p14="http://schemas.microsoft.com/office/powerpoint/2010/main" val="22190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a:noFill/>
          <a:ln>
            <a:noFill/>
          </a:ln>
        </p:spPr>
      </p:pic>
      <p:sp>
        <p:nvSpPr>
          <p:cNvPr id="4" name="Arrow: Down 3">
            <a:extLst>
              <a:ext uri="{FF2B5EF4-FFF2-40B4-BE49-F238E27FC236}">
                <a16:creationId xmlns:a16="http://schemas.microsoft.com/office/drawing/2014/main" id="{A6160D34-7410-4300-89E8-B650B2CDD622}"/>
              </a:ext>
            </a:extLst>
          </p:cNvPr>
          <p:cNvSpPr/>
          <p:nvPr/>
        </p:nvSpPr>
        <p:spPr>
          <a:xfrm>
            <a:off x="8256233" y="320483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A285257-FC7A-4201-86B8-09D6944F152A}"/>
              </a:ext>
            </a:extLst>
          </p:cNvPr>
          <p:cNvSpPr/>
          <p:nvPr/>
        </p:nvSpPr>
        <p:spPr>
          <a:xfrm>
            <a:off x="1393795" y="79899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83888BE0-86B4-43B7-A3CE-6C32DF6BA5F6}"/>
              </a:ext>
            </a:extLst>
          </p:cNvPr>
          <p:cNvSpPr>
            <a:spLocks noGrp="1"/>
          </p:cNvSpPr>
          <p:nvPr>
            <p:ph type="sldNum" sz="quarter" idx="12"/>
          </p:nvPr>
        </p:nvSpPr>
        <p:spPr/>
        <p:txBody>
          <a:bodyPr/>
          <a:lstStyle/>
          <a:p>
            <a:fld id="{ECF7B65F-6439-4510-A70B-BD9CA32EDFC4}" type="slidenum">
              <a:rPr lang="en-US" smtClean="0"/>
              <a:t>14</a:t>
            </a:fld>
            <a:endParaRPr lang="en-US"/>
          </a:p>
        </p:txBody>
      </p:sp>
    </p:spTree>
    <p:extLst>
      <p:ext uri="{BB962C8B-B14F-4D97-AF65-F5344CB8AC3E}">
        <p14:creationId xmlns:p14="http://schemas.microsoft.com/office/powerpoint/2010/main" val="15892646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a:noFill/>
          <a:ln>
            <a:noFill/>
          </a:ln>
        </p:spPr>
      </p:pic>
      <p:sp>
        <p:nvSpPr>
          <p:cNvPr id="4" name="Arrow: Right 3">
            <a:extLst>
              <a:ext uri="{FF2B5EF4-FFF2-40B4-BE49-F238E27FC236}">
                <a16:creationId xmlns:a16="http://schemas.microsoft.com/office/drawing/2014/main" id="{5B3C7432-1E06-450E-AFB4-86E3E9BF123B}"/>
              </a:ext>
            </a:extLst>
          </p:cNvPr>
          <p:cNvSpPr/>
          <p:nvPr/>
        </p:nvSpPr>
        <p:spPr>
          <a:xfrm>
            <a:off x="1384916" y="382627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0C6CD96D-73CC-4653-B2C2-7A7E9E903079}"/>
              </a:ext>
            </a:extLst>
          </p:cNvPr>
          <p:cNvSpPr/>
          <p:nvPr/>
        </p:nvSpPr>
        <p:spPr>
          <a:xfrm>
            <a:off x="1108777" y="9227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1405795-2167-4AA1-ABF6-0A944CF7995A}"/>
              </a:ext>
            </a:extLst>
          </p:cNvPr>
          <p:cNvSpPr>
            <a:spLocks noGrp="1"/>
          </p:cNvSpPr>
          <p:nvPr>
            <p:ph type="sldNum" sz="quarter" idx="12"/>
          </p:nvPr>
        </p:nvSpPr>
        <p:spPr/>
        <p:txBody>
          <a:bodyPr/>
          <a:lstStyle/>
          <a:p>
            <a:fld id="{ECF7B65F-6439-4510-A70B-BD9CA32EDFC4}" type="slidenum">
              <a:rPr lang="en-US" smtClean="0"/>
              <a:t>140</a:t>
            </a:fld>
            <a:endParaRPr lang="en-US"/>
          </a:p>
        </p:txBody>
      </p:sp>
    </p:spTree>
    <p:extLst>
      <p:ext uri="{BB962C8B-B14F-4D97-AF65-F5344CB8AC3E}">
        <p14:creationId xmlns:p14="http://schemas.microsoft.com/office/powerpoint/2010/main" val="27240267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Arrow: Right 3">
            <a:extLst>
              <a:ext uri="{FF2B5EF4-FFF2-40B4-BE49-F238E27FC236}">
                <a16:creationId xmlns:a16="http://schemas.microsoft.com/office/drawing/2014/main" id="{E6E9CBC6-4967-4585-8F93-BE7495631C69}"/>
              </a:ext>
            </a:extLst>
          </p:cNvPr>
          <p:cNvSpPr/>
          <p:nvPr/>
        </p:nvSpPr>
        <p:spPr>
          <a:xfrm>
            <a:off x="2006353" y="7368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433A49A-8DA2-461C-9859-3E4939CE8088}"/>
              </a:ext>
            </a:extLst>
          </p:cNvPr>
          <p:cNvSpPr/>
          <p:nvPr/>
        </p:nvSpPr>
        <p:spPr>
          <a:xfrm>
            <a:off x="2495557" y="34290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9C0D503-123E-4042-BA4C-685C4BD47EE2}"/>
              </a:ext>
            </a:extLst>
          </p:cNvPr>
          <p:cNvSpPr>
            <a:spLocks noGrp="1"/>
          </p:cNvSpPr>
          <p:nvPr>
            <p:ph type="sldNum" sz="quarter" idx="12"/>
          </p:nvPr>
        </p:nvSpPr>
        <p:spPr/>
        <p:txBody>
          <a:bodyPr/>
          <a:lstStyle/>
          <a:p>
            <a:fld id="{ECF7B65F-6439-4510-A70B-BD9CA32EDFC4}" type="slidenum">
              <a:rPr lang="en-US" smtClean="0"/>
              <a:t>141</a:t>
            </a:fld>
            <a:endParaRPr lang="en-US"/>
          </a:p>
        </p:txBody>
      </p:sp>
    </p:spTree>
    <p:extLst>
      <p:ext uri="{BB962C8B-B14F-4D97-AF65-F5344CB8AC3E}">
        <p14:creationId xmlns:p14="http://schemas.microsoft.com/office/powerpoint/2010/main" val="342967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76350"/>
            <a:ext cx="12192000" cy="4303713"/>
          </a:xfrm>
          <a:prstGeom prst="rect">
            <a:avLst/>
          </a:prstGeom>
          <a:noFill/>
          <a:ln>
            <a:noFill/>
          </a:ln>
        </p:spPr>
      </p:pic>
      <p:sp>
        <p:nvSpPr>
          <p:cNvPr id="4" name="Arrow: Right 3">
            <a:extLst>
              <a:ext uri="{FF2B5EF4-FFF2-40B4-BE49-F238E27FC236}">
                <a16:creationId xmlns:a16="http://schemas.microsoft.com/office/drawing/2014/main" id="{399E9D35-8C17-458B-B0BF-9B1A1783F0E6}"/>
              </a:ext>
            </a:extLst>
          </p:cNvPr>
          <p:cNvSpPr/>
          <p:nvPr/>
        </p:nvSpPr>
        <p:spPr>
          <a:xfrm>
            <a:off x="1393794" y="25123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DE67B3C-4C59-4C21-96D6-D157C7DDE3B1}"/>
              </a:ext>
            </a:extLst>
          </p:cNvPr>
          <p:cNvSpPr>
            <a:spLocks noGrp="1"/>
          </p:cNvSpPr>
          <p:nvPr>
            <p:ph type="sldNum" sz="quarter" idx="12"/>
          </p:nvPr>
        </p:nvSpPr>
        <p:spPr/>
        <p:txBody>
          <a:bodyPr/>
          <a:lstStyle/>
          <a:p>
            <a:fld id="{ECF7B65F-6439-4510-A70B-BD9CA32EDFC4}" type="slidenum">
              <a:rPr lang="en-US" smtClean="0"/>
              <a:t>142</a:t>
            </a:fld>
            <a:endParaRPr lang="en-US"/>
          </a:p>
        </p:txBody>
      </p:sp>
    </p:spTree>
    <p:extLst>
      <p:ext uri="{BB962C8B-B14F-4D97-AF65-F5344CB8AC3E}">
        <p14:creationId xmlns:p14="http://schemas.microsoft.com/office/powerpoint/2010/main" val="41302248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7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3988" y="0"/>
            <a:ext cx="11884025" cy="6858000"/>
          </a:xfrm>
          <a:prstGeom prst="rect">
            <a:avLst/>
          </a:prstGeom>
          <a:noFill/>
          <a:ln>
            <a:noFill/>
          </a:ln>
        </p:spPr>
      </p:pic>
      <p:sp>
        <p:nvSpPr>
          <p:cNvPr id="5" name="Arrow: Down 4">
            <a:extLst>
              <a:ext uri="{FF2B5EF4-FFF2-40B4-BE49-F238E27FC236}">
                <a16:creationId xmlns:a16="http://schemas.microsoft.com/office/drawing/2014/main" id="{E2F9D2E8-92CF-4D36-B946-2313B3841218}"/>
              </a:ext>
            </a:extLst>
          </p:cNvPr>
          <p:cNvSpPr/>
          <p:nvPr/>
        </p:nvSpPr>
        <p:spPr>
          <a:xfrm>
            <a:off x="7341833" y="71021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C280D20-124C-4229-903D-545F926BCC51}"/>
              </a:ext>
            </a:extLst>
          </p:cNvPr>
          <p:cNvSpPr txBox="1"/>
          <p:nvPr/>
        </p:nvSpPr>
        <p:spPr>
          <a:xfrm>
            <a:off x="8052047" y="1199417"/>
            <a:ext cx="2561920" cy="646331"/>
          </a:xfrm>
          <a:prstGeom prst="rect">
            <a:avLst/>
          </a:prstGeom>
          <a:noFill/>
        </p:spPr>
        <p:txBody>
          <a:bodyPr wrap="none" rtlCol="0">
            <a:spAutoFit/>
          </a:bodyPr>
          <a:lstStyle/>
          <a:p>
            <a:r>
              <a:rPr lang="en-US" altLang="zh-CN" dirty="0">
                <a:solidFill>
                  <a:srgbClr val="FF0000"/>
                </a:solidFill>
              </a:rPr>
              <a:t>If not .</a:t>
            </a:r>
            <a:r>
              <a:rPr lang="en-US" altLang="zh-CN" dirty="0" err="1">
                <a:solidFill>
                  <a:srgbClr val="FF0000"/>
                </a:solidFill>
              </a:rPr>
              <a:t>bak</a:t>
            </a:r>
            <a:r>
              <a:rPr lang="en-US" altLang="zh-CN" dirty="0">
                <a:solidFill>
                  <a:srgbClr val="FF0000"/>
                </a:solidFill>
              </a:rPr>
              <a:t> file found,</a:t>
            </a:r>
          </a:p>
          <a:p>
            <a:r>
              <a:rPr lang="en-US" dirty="0">
                <a:solidFill>
                  <a:srgbClr val="FF0000"/>
                </a:solidFill>
              </a:rPr>
              <a:t>add a .</a:t>
            </a:r>
            <a:r>
              <a:rPr lang="en-US" dirty="0" err="1">
                <a:solidFill>
                  <a:srgbClr val="FF0000"/>
                </a:solidFill>
              </a:rPr>
              <a:t>bak</a:t>
            </a:r>
            <a:r>
              <a:rPr lang="en-US" dirty="0">
                <a:solidFill>
                  <a:srgbClr val="FF0000"/>
                </a:solidFill>
              </a:rPr>
              <a:t> file.</a:t>
            </a:r>
          </a:p>
        </p:txBody>
      </p:sp>
      <p:sp>
        <p:nvSpPr>
          <p:cNvPr id="4" name="Slide Number Placeholder 3">
            <a:extLst>
              <a:ext uri="{FF2B5EF4-FFF2-40B4-BE49-F238E27FC236}">
                <a16:creationId xmlns:a16="http://schemas.microsoft.com/office/drawing/2014/main" id="{D855F219-2CD6-4964-A0CD-20E7BBCEC044}"/>
              </a:ext>
            </a:extLst>
          </p:cNvPr>
          <p:cNvSpPr>
            <a:spLocks noGrp="1"/>
          </p:cNvSpPr>
          <p:nvPr>
            <p:ph type="sldNum" sz="quarter" idx="12"/>
          </p:nvPr>
        </p:nvSpPr>
        <p:spPr/>
        <p:txBody>
          <a:bodyPr/>
          <a:lstStyle/>
          <a:p>
            <a:fld id="{ECF7B65F-6439-4510-A70B-BD9CA32EDFC4}" type="slidenum">
              <a:rPr lang="en-US" smtClean="0"/>
              <a:t>143</a:t>
            </a:fld>
            <a:endParaRPr lang="en-US"/>
          </a:p>
        </p:txBody>
      </p:sp>
    </p:spTree>
    <p:extLst>
      <p:ext uri="{BB962C8B-B14F-4D97-AF65-F5344CB8AC3E}">
        <p14:creationId xmlns:p14="http://schemas.microsoft.com/office/powerpoint/2010/main" val="281146736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45C4EC-2A2A-4127-873D-3339232950F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0976A6A-FAC6-4029-83EC-B92DAD28E157}"/>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99368E04-89DE-44CE-B3AE-5AA5601C99D6}"/>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FDFDDEB5-E517-4C29-8C32-3C3FE6FFA75C}"/>
              </a:ext>
            </a:extLst>
          </p:cNvPr>
          <p:cNvSpPr>
            <a:spLocks noGrp="1"/>
          </p:cNvSpPr>
          <p:nvPr>
            <p:ph type="sldNum" sz="quarter" idx="12"/>
          </p:nvPr>
        </p:nvSpPr>
        <p:spPr/>
        <p:txBody>
          <a:bodyPr/>
          <a:lstStyle/>
          <a:p>
            <a:fld id="{ECF7B65F-6439-4510-A70B-BD9CA32EDFC4}" type="slidenum">
              <a:rPr lang="en-US" smtClean="0"/>
              <a:t>144</a:t>
            </a:fld>
            <a:endParaRPr lang="en-US"/>
          </a:p>
        </p:txBody>
      </p:sp>
    </p:spTree>
    <p:extLst>
      <p:ext uri="{BB962C8B-B14F-4D97-AF65-F5344CB8AC3E}">
        <p14:creationId xmlns:p14="http://schemas.microsoft.com/office/powerpoint/2010/main" val="12743606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D292E5-359A-4251-BC62-2D730266346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BD44FAC1-9A45-4BCD-BE56-B9F7530A5333}"/>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CB7D534-84C1-4AD4-BDC1-171F9F2ECB52}"/>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1CBE6648-0916-4B8F-93AA-C1D337C37666}"/>
              </a:ext>
            </a:extLst>
          </p:cNvPr>
          <p:cNvSpPr>
            <a:spLocks noGrp="1"/>
          </p:cNvSpPr>
          <p:nvPr>
            <p:ph type="sldNum" sz="quarter" idx="12"/>
          </p:nvPr>
        </p:nvSpPr>
        <p:spPr/>
        <p:txBody>
          <a:bodyPr/>
          <a:lstStyle/>
          <a:p>
            <a:fld id="{ECF7B65F-6439-4510-A70B-BD9CA32EDFC4}" type="slidenum">
              <a:rPr lang="en-US" smtClean="0"/>
              <a:t>145</a:t>
            </a:fld>
            <a:endParaRPr lang="en-US"/>
          </a:p>
        </p:txBody>
      </p:sp>
    </p:spTree>
    <p:extLst>
      <p:ext uri="{BB962C8B-B14F-4D97-AF65-F5344CB8AC3E}">
        <p14:creationId xmlns:p14="http://schemas.microsoft.com/office/powerpoint/2010/main" val="1798932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66838" y="0"/>
            <a:ext cx="9456737" cy="6858000"/>
          </a:xfrm>
          <a:prstGeom prst="rect">
            <a:avLst/>
          </a:prstGeom>
          <a:noFill/>
          <a:ln>
            <a:noFill/>
          </a:ln>
        </p:spPr>
      </p:pic>
      <p:sp>
        <p:nvSpPr>
          <p:cNvPr id="4" name="Arrow: Right 3">
            <a:extLst>
              <a:ext uri="{FF2B5EF4-FFF2-40B4-BE49-F238E27FC236}">
                <a16:creationId xmlns:a16="http://schemas.microsoft.com/office/drawing/2014/main" id="{72777B5F-E4C6-4ECC-AAD2-09D9F4DA1EB0}"/>
              </a:ext>
            </a:extLst>
          </p:cNvPr>
          <p:cNvSpPr/>
          <p:nvPr/>
        </p:nvSpPr>
        <p:spPr>
          <a:xfrm>
            <a:off x="1775534" y="12251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791100C-9B43-44F6-BA55-532BF6E42C45}"/>
              </a:ext>
            </a:extLst>
          </p:cNvPr>
          <p:cNvSpPr>
            <a:spLocks noGrp="1"/>
          </p:cNvSpPr>
          <p:nvPr>
            <p:ph type="sldNum" sz="quarter" idx="12"/>
          </p:nvPr>
        </p:nvSpPr>
        <p:spPr/>
        <p:txBody>
          <a:bodyPr/>
          <a:lstStyle/>
          <a:p>
            <a:fld id="{ECF7B65F-6439-4510-A70B-BD9CA32EDFC4}" type="slidenum">
              <a:rPr lang="en-US" smtClean="0"/>
              <a:t>15</a:t>
            </a:fld>
            <a:endParaRPr lang="en-US"/>
          </a:p>
        </p:txBody>
      </p:sp>
    </p:spTree>
    <p:extLst>
      <p:ext uri="{BB962C8B-B14F-4D97-AF65-F5344CB8AC3E}">
        <p14:creationId xmlns:p14="http://schemas.microsoft.com/office/powerpoint/2010/main" val="3954880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B2EAEE-9DBF-4C8A-8644-B0B0E3E1D99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0B76BDD-468C-4FB6-A793-4948E6BE4522}"/>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EB09D001-A615-4C09-9463-FCD9B67734B2}"/>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8C401506-AFDD-4AC1-A7AF-0974CC9939C4}"/>
              </a:ext>
            </a:extLst>
          </p:cNvPr>
          <p:cNvSpPr>
            <a:spLocks noGrp="1"/>
          </p:cNvSpPr>
          <p:nvPr>
            <p:ph type="sldNum" sz="quarter" idx="12"/>
          </p:nvPr>
        </p:nvSpPr>
        <p:spPr/>
        <p:txBody>
          <a:bodyPr/>
          <a:lstStyle/>
          <a:p>
            <a:fld id="{ECF7B65F-6439-4510-A70B-BD9CA32EDFC4}" type="slidenum">
              <a:rPr lang="en-US" smtClean="0"/>
              <a:t>16</a:t>
            </a:fld>
            <a:endParaRPr lang="en-US"/>
          </a:p>
        </p:txBody>
      </p:sp>
    </p:spTree>
    <p:extLst>
      <p:ext uri="{BB962C8B-B14F-4D97-AF65-F5344CB8AC3E}">
        <p14:creationId xmlns:p14="http://schemas.microsoft.com/office/powerpoint/2010/main" val="499238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33C283-DECF-4ACB-AD79-BF4768BBCE9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A61EF81-79E8-4DF7-97A3-420FE40C0091}"/>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34FB89E-BAC5-4AE6-BEF5-E24D772064D2}"/>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62B3C9C9-B185-43C1-8D7C-63C60C71079C}"/>
              </a:ext>
            </a:extLst>
          </p:cNvPr>
          <p:cNvSpPr>
            <a:spLocks noGrp="1"/>
          </p:cNvSpPr>
          <p:nvPr>
            <p:ph type="sldNum" sz="quarter" idx="12"/>
          </p:nvPr>
        </p:nvSpPr>
        <p:spPr/>
        <p:txBody>
          <a:bodyPr/>
          <a:lstStyle/>
          <a:p>
            <a:fld id="{ECF7B65F-6439-4510-A70B-BD9CA32EDFC4}" type="slidenum">
              <a:rPr lang="en-US" smtClean="0"/>
              <a:t>17</a:t>
            </a:fld>
            <a:endParaRPr lang="en-US"/>
          </a:p>
        </p:txBody>
      </p:sp>
    </p:spTree>
    <p:extLst>
      <p:ext uri="{BB962C8B-B14F-4D97-AF65-F5344CB8AC3E}">
        <p14:creationId xmlns:p14="http://schemas.microsoft.com/office/powerpoint/2010/main" val="1861049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929586-6E0C-4C4F-869C-0C5E16B807C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A81DABDF-AC6C-4CFB-A13A-908AAD97FA8B}"/>
              </a:ext>
            </a:extLst>
          </p:cNvPr>
          <p:cNvSpPr>
            <a:spLocks noGrp="1"/>
          </p:cNvSpPr>
          <p:nvPr>
            <p:ph type="title"/>
          </p:nvPr>
        </p:nvSpPr>
        <p:spPr/>
        <p:txBody>
          <a:bodyPr/>
          <a:lstStyle/>
          <a:p>
            <a:endParaRPr lang="en-US"/>
          </a:p>
        </p:txBody>
      </p:sp>
      <p:sp>
        <p:nvSpPr>
          <p:cNvPr id="5" name="Arrow: Right 4">
            <a:extLst>
              <a:ext uri="{FF2B5EF4-FFF2-40B4-BE49-F238E27FC236}">
                <a16:creationId xmlns:a16="http://schemas.microsoft.com/office/drawing/2014/main" id="{C9D58A22-DAD3-4445-AB2E-E15992DCD494}"/>
              </a:ext>
            </a:extLst>
          </p:cNvPr>
          <p:cNvSpPr/>
          <p:nvPr/>
        </p:nvSpPr>
        <p:spPr>
          <a:xfrm>
            <a:off x="3462291" y="41369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CF74081E-482E-4BDF-A483-6222DAE89876}"/>
              </a:ext>
            </a:extLst>
          </p:cNvPr>
          <p:cNvSpPr/>
          <p:nvPr/>
        </p:nvSpPr>
        <p:spPr>
          <a:xfrm>
            <a:off x="4440699" y="272365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C67656-F754-4564-86D7-F75B32060E73}"/>
              </a:ext>
            </a:extLst>
          </p:cNvPr>
          <p:cNvPicPr>
            <a:picLocks noChangeAspect="1"/>
          </p:cNvPicPr>
          <p:nvPr/>
        </p:nvPicPr>
        <p:blipFill>
          <a:blip r:embed="rId2"/>
          <a:stretch>
            <a:fillRect/>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F868336D-F023-4F65-92C4-F8370D7CC874}"/>
              </a:ext>
            </a:extLst>
          </p:cNvPr>
          <p:cNvSpPr>
            <a:spLocks noGrp="1"/>
          </p:cNvSpPr>
          <p:nvPr>
            <p:ph type="sldNum" sz="quarter" idx="12"/>
          </p:nvPr>
        </p:nvSpPr>
        <p:spPr/>
        <p:txBody>
          <a:bodyPr/>
          <a:lstStyle/>
          <a:p>
            <a:fld id="{ECF7B65F-6439-4510-A70B-BD9CA32EDFC4}" type="slidenum">
              <a:rPr lang="en-US" smtClean="0"/>
              <a:t>18</a:t>
            </a:fld>
            <a:endParaRPr lang="en-US"/>
          </a:p>
        </p:txBody>
      </p:sp>
    </p:spTree>
    <p:extLst>
      <p:ext uri="{BB962C8B-B14F-4D97-AF65-F5344CB8AC3E}">
        <p14:creationId xmlns:p14="http://schemas.microsoft.com/office/powerpoint/2010/main" val="3468111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p:cNvSpPr>
            <a:spLocks noGrp="1"/>
          </p:cNvSpPr>
          <p:nvPr>
            <p:ph idx="1"/>
          </p:nvPr>
        </p:nvSpPr>
        <p:spPr/>
        <p:txBody>
          <a:bodyPr/>
          <a:lstStyle/>
          <a:p>
            <a:r>
              <a:rPr lang="en-US" altLang="en-US" u="sng" dirty="0"/>
              <a:t>Using </a:t>
            </a:r>
            <a:r>
              <a:rPr lang="en-US" altLang="en-US" u="sng" dirty="0">
                <a:solidFill>
                  <a:srgbClr val="7030A0"/>
                </a:solidFill>
              </a:rPr>
              <a:t>visual inheritance </a:t>
            </a:r>
            <a:r>
              <a:rPr lang="en-US" altLang="en-US" u="sng" dirty="0"/>
              <a:t>(</a:t>
            </a:r>
            <a:r>
              <a:rPr lang="en-US" altLang="en-US" u="sng" dirty="0">
                <a:solidFill>
                  <a:srgbClr val="FF0000"/>
                </a:solidFill>
              </a:rPr>
              <a:t>Section 15.13</a:t>
            </a:r>
            <a:r>
              <a:rPr lang="en-US" altLang="en-US" u="sng" dirty="0"/>
              <a:t>), you can extend this class to create the </a:t>
            </a:r>
            <a:r>
              <a:rPr lang="en-US" altLang="en-US" u="sng" dirty="0">
                <a:solidFill>
                  <a:srgbClr val="FF0000"/>
                </a:solidFill>
              </a:rPr>
              <a:t>GUIs for several examples in this chapter</a:t>
            </a:r>
            <a:r>
              <a:rPr lang="en-US" altLang="en-US" u="sng" dirty="0"/>
              <a:t>. </a:t>
            </a:r>
          </a:p>
          <a:p>
            <a:r>
              <a:rPr lang="en-US" altLang="en-US" dirty="0"/>
              <a:t>Recall that to reuse class </a:t>
            </a:r>
            <a:r>
              <a:rPr lang="en-US" altLang="en-US" dirty="0" err="1">
                <a:solidFill>
                  <a:srgbClr val="7030A0"/>
                </a:solidFill>
                <a:latin typeface="Consolas" panose="020B0609020204030204" pitchFamily="49" charset="0"/>
              </a:rPr>
              <a:t>BankUIForm</a:t>
            </a:r>
            <a:r>
              <a:rPr lang="en-US" altLang="en-US" dirty="0"/>
              <a:t>, you must </a:t>
            </a:r>
            <a:r>
              <a:rPr lang="en-US" altLang="en-US" dirty="0">
                <a:solidFill>
                  <a:srgbClr val="FF0000"/>
                </a:solidFill>
              </a:rPr>
              <a:t>compile the GUI into a </a:t>
            </a:r>
            <a:r>
              <a:rPr lang="en-US" altLang="en-US" dirty="0">
                <a:solidFill>
                  <a:srgbClr val="7030A0"/>
                </a:solidFill>
              </a:rPr>
              <a:t>class library</a:t>
            </a:r>
            <a:r>
              <a:rPr lang="en-US" altLang="en-US" dirty="0">
                <a:solidFill>
                  <a:srgbClr val="FF0000"/>
                </a:solidFill>
              </a:rPr>
              <a:t>, then </a:t>
            </a:r>
            <a:r>
              <a:rPr lang="en-US" altLang="en-US" dirty="0">
                <a:solidFill>
                  <a:srgbClr val="7030A0"/>
                </a:solidFill>
              </a:rPr>
              <a:t>add a reference </a:t>
            </a:r>
            <a:r>
              <a:rPr lang="en-US" altLang="en-US" dirty="0">
                <a:solidFill>
                  <a:srgbClr val="FF0000"/>
                </a:solidFill>
              </a:rPr>
              <a:t>to the new class library </a:t>
            </a:r>
            <a:r>
              <a:rPr lang="en-US" altLang="en-US" dirty="0"/>
              <a:t>in each project that will reuse it. </a:t>
            </a:r>
          </a:p>
          <a:p>
            <a:r>
              <a:rPr lang="en-US" altLang="en-US" dirty="0"/>
              <a:t>This library (</a:t>
            </a:r>
            <a:r>
              <a:rPr lang="en-US" altLang="en-US" dirty="0" err="1">
                <a:latin typeface="Consolas" panose="020B0609020204030204" pitchFamily="49" charset="0"/>
              </a:rPr>
              <a:t>BankLibrary</a:t>
            </a:r>
            <a:r>
              <a:rPr lang="en-US" altLang="en-US" dirty="0"/>
              <a:t>) is provided with the code for this chapter. </a:t>
            </a:r>
          </a:p>
          <a:p>
            <a:r>
              <a:rPr lang="en-US" altLang="en-US" dirty="0"/>
              <a:t>You might need to </a:t>
            </a:r>
            <a:r>
              <a:rPr lang="en-US" altLang="en-US" dirty="0">
                <a:solidFill>
                  <a:srgbClr val="FF0000"/>
                </a:solidFill>
              </a:rPr>
              <a:t>re-add the references </a:t>
            </a:r>
            <a:r>
              <a:rPr lang="en-US" altLang="en-US" dirty="0"/>
              <a:t>to this library </a:t>
            </a:r>
            <a:r>
              <a:rPr lang="en-US" altLang="en-US" dirty="0">
                <a:solidFill>
                  <a:srgbClr val="FF0000"/>
                </a:solidFill>
              </a:rPr>
              <a:t>in our examples </a:t>
            </a:r>
            <a:r>
              <a:rPr lang="en-US" altLang="en-US" dirty="0">
                <a:solidFill>
                  <a:srgbClr val="7030A0"/>
                </a:solidFill>
              </a:rPr>
              <a:t>when you copy them to your system, since the library most likely will reside in a different location on your system.</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CD98D505-8F9C-4602-8B78-14B1A82688A0}"/>
              </a:ext>
            </a:extLst>
          </p:cNvPr>
          <p:cNvSpPr>
            <a:spLocks noGrp="1"/>
          </p:cNvSpPr>
          <p:nvPr>
            <p:ph type="sldNum" sz="quarter" idx="12"/>
          </p:nvPr>
        </p:nvSpPr>
        <p:spPr/>
        <p:txBody>
          <a:bodyPr/>
          <a:lstStyle/>
          <a:p>
            <a:fld id="{ECF7B65F-6439-4510-A70B-BD9CA32EDFC4}" type="slidenum">
              <a:rPr lang="en-US" smtClean="0"/>
              <a:t>19</a:t>
            </a:fld>
            <a:endParaRPr lang="en-US"/>
          </a:p>
        </p:txBody>
      </p:sp>
    </p:spTree>
    <p:extLst>
      <p:ext uri="{BB962C8B-B14F-4D97-AF65-F5344CB8AC3E}">
        <p14:creationId xmlns:p14="http://schemas.microsoft.com/office/powerpoint/2010/main" val="401624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98488"/>
            <a:ext cx="12192000" cy="5659437"/>
          </a:xfrm>
          <a:prstGeom prst="rect">
            <a:avLst/>
          </a:prstGeom>
          <a:noFill/>
          <a:ln>
            <a:noFill/>
          </a:ln>
        </p:spPr>
      </p:pic>
      <p:sp>
        <p:nvSpPr>
          <p:cNvPr id="5" name="Arrow: Right 4">
            <a:extLst>
              <a:ext uri="{FF2B5EF4-FFF2-40B4-BE49-F238E27FC236}">
                <a16:creationId xmlns:a16="http://schemas.microsoft.com/office/drawing/2014/main" id="{C89C1055-9EEB-4E48-BF22-4C766A48109F}"/>
              </a:ext>
            </a:extLst>
          </p:cNvPr>
          <p:cNvSpPr/>
          <p:nvPr/>
        </p:nvSpPr>
        <p:spPr>
          <a:xfrm>
            <a:off x="8592927" y="39479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4D22EBF-2DBE-4F7F-BC5A-BA81E8BC3022}"/>
              </a:ext>
            </a:extLst>
          </p:cNvPr>
          <p:cNvSpPr/>
          <p:nvPr/>
        </p:nvSpPr>
        <p:spPr>
          <a:xfrm>
            <a:off x="10777491" y="394794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93823CE-1A5E-47D8-9442-BA25F025BA2A}"/>
              </a:ext>
            </a:extLst>
          </p:cNvPr>
          <p:cNvSpPr/>
          <p:nvPr/>
        </p:nvSpPr>
        <p:spPr>
          <a:xfrm>
            <a:off x="5717219" y="3324998"/>
            <a:ext cx="378781" cy="7612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049EDF1-D444-4198-BAFC-1DCC297B270F}"/>
              </a:ext>
            </a:extLst>
          </p:cNvPr>
          <p:cNvSpPr/>
          <p:nvPr/>
        </p:nvSpPr>
        <p:spPr>
          <a:xfrm>
            <a:off x="4545367" y="58487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F6B8DC4-DF6F-48AC-91D4-07C7BAAD40E9}"/>
              </a:ext>
            </a:extLst>
          </p:cNvPr>
          <p:cNvSpPr>
            <a:spLocks noGrp="1"/>
          </p:cNvSpPr>
          <p:nvPr>
            <p:ph type="sldNum" sz="quarter" idx="12"/>
          </p:nvPr>
        </p:nvSpPr>
        <p:spPr/>
        <p:txBody>
          <a:bodyPr/>
          <a:lstStyle/>
          <a:p>
            <a:fld id="{ECF7B65F-6439-4510-A70B-BD9CA32EDFC4}" type="slidenum">
              <a:rPr lang="en-US" smtClean="0"/>
              <a:t>2</a:t>
            </a:fld>
            <a:endParaRPr lang="en-US"/>
          </a:p>
        </p:txBody>
      </p:sp>
      <p:cxnSp>
        <p:nvCxnSpPr>
          <p:cNvPr id="9" name="直接连接符 8">
            <a:extLst>
              <a:ext uri="{FF2B5EF4-FFF2-40B4-BE49-F238E27FC236}">
                <a16:creationId xmlns:a16="http://schemas.microsoft.com/office/drawing/2014/main" id="{46A4497F-644F-42D1-AFA6-1F284E03C259}"/>
              </a:ext>
            </a:extLst>
          </p:cNvPr>
          <p:cNvCxnSpPr/>
          <p:nvPr/>
        </p:nvCxnSpPr>
        <p:spPr>
          <a:xfrm>
            <a:off x="6974541" y="5746376"/>
            <a:ext cx="182880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F4723F7A-B0CE-43FA-990F-5E94B5416C6F}"/>
              </a:ext>
            </a:extLst>
          </p:cNvPr>
          <p:cNvCxnSpPr/>
          <p:nvPr/>
        </p:nvCxnSpPr>
        <p:spPr>
          <a:xfrm>
            <a:off x="9421906" y="5737412"/>
            <a:ext cx="2107578"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30205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Class Record</a:t>
            </a:r>
          </a:p>
          <a:p>
            <a:r>
              <a:rPr lang="en-US" dirty="0">
                <a:solidFill>
                  <a:srgbClr val="FF0000"/>
                </a:solidFill>
              </a:rPr>
              <a:t>Figure 17.8 </a:t>
            </a:r>
            <a:r>
              <a:rPr lang="en-US" dirty="0"/>
              <a:t>contains class </a:t>
            </a:r>
            <a:r>
              <a:rPr lang="en-US" dirty="0">
                <a:solidFill>
                  <a:srgbClr val="FF0000"/>
                </a:solidFill>
                <a:latin typeface="Consolas" panose="020B0609020204030204" pitchFamily="49" charset="0"/>
              </a:rPr>
              <a:t>Record</a:t>
            </a:r>
            <a:r>
              <a:rPr lang="en-US" dirty="0"/>
              <a:t> that Figs. 17.4, 17.6 and 17.7 use for maintaining the information </a:t>
            </a:r>
            <a:r>
              <a:rPr lang="en-US" dirty="0">
                <a:solidFill>
                  <a:srgbClr val="FF0000"/>
                </a:solidFill>
              </a:rPr>
              <a:t>in each record </a:t>
            </a:r>
            <a:r>
              <a:rPr lang="en-US" dirty="0"/>
              <a:t>that’s written to or read from a file. </a:t>
            </a:r>
          </a:p>
          <a:p>
            <a:r>
              <a:rPr lang="en-US" dirty="0">
                <a:solidFill>
                  <a:srgbClr val="7030A0"/>
                </a:solidFill>
              </a:rPr>
              <a:t>This class </a:t>
            </a:r>
            <a:r>
              <a:rPr lang="en-US" dirty="0"/>
              <a:t>also belongs to the </a:t>
            </a:r>
            <a:r>
              <a:rPr lang="en-US" dirty="0" err="1">
                <a:solidFill>
                  <a:srgbClr val="FF0000"/>
                </a:solidFill>
                <a:latin typeface="Consolas" panose="020B0609020204030204" pitchFamily="49" charset="0"/>
              </a:rPr>
              <a:t>BankLibrary</a:t>
            </a:r>
            <a:r>
              <a:rPr lang="en-US" dirty="0">
                <a:solidFill>
                  <a:srgbClr val="FF0000"/>
                </a:solidFill>
              </a:rPr>
              <a:t> DLL</a:t>
            </a:r>
            <a:r>
              <a:rPr lang="en-US" dirty="0"/>
              <a:t>, so it’s located in the </a:t>
            </a:r>
            <a:r>
              <a:rPr lang="en-US" dirty="0">
                <a:solidFill>
                  <a:srgbClr val="7030A0"/>
                </a:solidFill>
              </a:rPr>
              <a:t>same project </a:t>
            </a:r>
            <a:r>
              <a:rPr lang="en-US" dirty="0"/>
              <a:t>as class </a:t>
            </a:r>
            <a:r>
              <a:rPr lang="en-US" dirty="0" err="1">
                <a:solidFill>
                  <a:srgbClr val="FF0000"/>
                </a:solidFill>
                <a:latin typeface="Consolas" panose="020B0609020204030204" pitchFamily="49" charset="0"/>
              </a:rPr>
              <a:t>BankUIForm</a:t>
            </a:r>
            <a:r>
              <a:rPr lang="en-US" dirty="0"/>
              <a:t>.</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E48AD69C-7780-428D-9A75-6F002EF22CDA}"/>
              </a:ext>
            </a:extLst>
          </p:cNvPr>
          <p:cNvSpPr>
            <a:spLocks noGrp="1"/>
          </p:cNvSpPr>
          <p:nvPr>
            <p:ph type="sldNum" sz="quarter" idx="12"/>
          </p:nvPr>
        </p:nvSpPr>
        <p:spPr/>
        <p:txBody>
          <a:bodyPr/>
          <a:lstStyle/>
          <a:p>
            <a:fld id="{ECF7B65F-6439-4510-A70B-BD9CA32EDFC4}" type="slidenum">
              <a:rPr lang="en-US" smtClean="0"/>
              <a:t>20</a:t>
            </a:fld>
            <a:endParaRPr lang="en-US"/>
          </a:p>
        </p:txBody>
      </p:sp>
    </p:spTree>
    <p:extLst>
      <p:ext uri="{BB962C8B-B14F-4D97-AF65-F5344CB8AC3E}">
        <p14:creationId xmlns:p14="http://schemas.microsoft.com/office/powerpoint/2010/main" val="2059435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a:noFill/>
          <a:ln>
            <a:noFill/>
          </a:ln>
        </p:spPr>
      </p:pic>
      <p:sp>
        <p:nvSpPr>
          <p:cNvPr id="4" name="Slide Number Placeholder 3">
            <a:extLst>
              <a:ext uri="{FF2B5EF4-FFF2-40B4-BE49-F238E27FC236}">
                <a16:creationId xmlns:a16="http://schemas.microsoft.com/office/drawing/2014/main" id="{4C28451C-0E67-4599-A968-E430D5E9E2A4}"/>
              </a:ext>
            </a:extLst>
          </p:cNvPr>
          <p:cNvSpPr>
            <a:spLocks noGrp="1"/>
          </p:cNvSpPr>
          <p:nvPr>
            <p:ph type="sldNum" sz="quarter" idx="12"/>
          </p:nvPr>
        </p:nvSpPr>
        <p:spPr/>
        <p:txBody>
          <a:bodyPr/>
          <a:lstStyle/>
          <a:p>
            <a:fld id="{ECF7B65F-6439-4510-A70B-BD9CA32EDFC4}" type="slidenum">
              <a:rPr lang="en-US" smtClean="0"/>
              <a:t>21</a:t>
            </a:fld>
            <a:endParaRPr lang="en-US"/>
          </a:p>
        </p:txBody>
      </p:sp>
    </p:spTree>
    <p:extLst>
      <p:ext uri="{BB962C8B-B14F-4D97-AF65-F5344CB8AC3E}">
        <p14:creationId xmlns:p14="http://schemas.microsoft.com/office/powerpoint/2010/main" val="38543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a:noFill/>
          <a:ln>
            <a:noFill/>
          </a:ln>
        </p:spPr>
      </p:pic>
      <p:sp>
        <p:nvSpPr>
          <p:cNvPr id="4" name="Slide Number Placeholder 3">
            <a:extLst>
              <a:ext uri="{FF2B5EF4-FFF2-40B4-BE49-F238E27FC236}">
                <a16:creationId xmlns:a16="http://schemas.microsoft.com/office/drawing/2014/main" id="{D987D995-E64E-45B4-B20E-70CB7F3DD4C9}"/>
              </a:ext>
            </a:extLst>
          </p:cNvPr>
          <p:cNvSpPr>
            <a:spLocks noGrp="1"/>
          </p:cNvSpPr>
          <p:nvPr>
            <p:ph type="sldNum" sz="quarter" idx="12"/>
          </p:nvPr>
        </p:nvSpPr>
        <p:spPr/>
        <p:txBody>
          <a:bodyPr/>
          <a:lstStyle/>
          <a:p>
            <a:fld id="{ECF7B65F-6439-4510-A70B-BD9CA32EDFC4}" type="slidenum">
              <a:rPr lang="en-US" smtClean="0"/>
              <a:t>22</a:t>
            </a:fld>
            <a:endParaRPr lang="en-US"/>
          </a:p>
        </p:txBody>
      </p:sp>
    </p:spTree>
    <p:extLst>
      <p:ext uri="{BB962C8B-B14F-4D97-AF65-F5344CB8AC3E}">
        <p14:creationId xmlns:p14="http://schemas.microsoft.com/office/powerpoint/2010/main" val="4062015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Using a Character Stream to Create an Output File</a:t>
            </a:r>
          </a:p>
          <a:p>
            <a:r>
              <a:rPr lang="en-US" dirty="0"/>
              <a:t>Class </a:t>
            </a:r>
            <a:r>
              <a:rPr lang="en-US" dirty="0" err="1">
                <a:solidFill>
                  <a:srgbClr val="7030A0"/>
                </a:solidFill>
                <a:latin typeface="Consolas" panose="020B0609020204030204" pitchFamily="49" charset="0"/>
              </a:rPr>
              <a:t>CreateFileForm</a:t>
            </a:r>
            <a:r>
              <a:rPr lang="en-US" dirty="0"/>
              <a:t> (Fig. 17.4) uses </a:t>
            </a:r>
            <a:r>
              <a:rPr lang="en-US" dirty="0">
                <a:solidFill>
                  <a:srgbClr val="7030A0"/>
                </a:solidFill>
              </a:rPr>
              <a:t>instances of class </a:t>
            </a:r>
            <a:r>
              <a:rPr lang="en-US" dirty="0">
                <a:solidFill>
                  <a:srgbClr val="7030A0"/>
                </a:solidFill>
                <a:latin typeface="Consolas" panose="020B0609020204030204" pitchFamily="49" charset="0"/>
              </a:rPr>
              <a:t>Record</a:t>
            </a:r>
            <a:r>
              <a:rPr lang="en-US" dirty="0">
                <a:solidFill>
                  <a:srgbClr val="7030A0"/>
                </a:solidFill>
              </a:rPr>
              <a:t> </a:t>
            </a:r>
            <a:r>
              <a:rPr lang="en-US" dirty="0"/>
              <a:t>to create a sequential-access file that might be used in an accounts-receivable system—i.e., a program that organizes data regarding money owed by a company’s credit clients. </a:t>
            </a:r>
          </a:p>
          <a:p>
            <a:r>
              <a:rPr lang="en-US" dirty="0"/>
              <a:t>For each client, the program obtains an account number and the client’s first name, last name and balance (i.e., the amount of money that the client owes to the company for previously received goods and services). </a:t>
            </a:r>
          </a:p>
          <a:p>
            <a:r>
              <a:rPr lang="en-US" dirty="0">
                <a:solidFill>
                  <a:srgbClr val="7030A0"/>
                </a:solidFill>
              </a:rPr>
              <a:t>The data obtained for each client constitutes a record for that client. </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4649FD2E-275A-4CDA-9639-A35FE916BBDC}"/>
              </a:ext>
            </a:extLst>
          </p:cNvPr>
          <p:cNvSpPr>
            <a:spLocks noGrp="1"/>
          </p:cNvSpPr>
          <p:nvPr>
            <p:ph type="sldNum" sz="quarter" idx="12"/>
          </p:nvPr>
        </p:nvSpPr>
        <p:spPr/>
        <p:txBody>
          <a:bodyPr/>
          <a:lstStyle/>
          <a:p>
            <a:fld id="{ECF7B65F-6439-4510-A70B-BD9CA32EDFC4}" type="slidenum">
              <a:rPr lang="en-US" smtClean="0"/>
              <a:t>23</a:t>
            </a:fld>
            <a:endParaRPr lang="en-US"/>
          </a:p>
        </p:txBody>
      </p:sp>
    </p:spTree>
    <p:extLst>
      <p:ext uri="{BB962C8B-B14F-4D97-AF65-F5344CB8AC3E}">
        <p14:creationId xmlns:p14="http://schemas.microsoft.com/office/powerpoint/2010/main" val="544761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p:txBody>
          <a:bodyPr/>
          <a:lstStyle/>
          <a:p>
            <a:r>
              <a:rPr lang="en-US" altLang="en-US" dirty="0"/>
              <a:t>In this app, the </a:t>
            </a:r>
            <a:r>
              <a:rPr lang="en-US" altLang="en-US" dirty="0">
                <a:solidFill>
                  <a:srgbClr val="7030A0"/>
                </a:solidFill>
              </a:rPr>
              <a:t>account number </a:t>
            </a:r>
            <a:r>
              <a:rPr lang="en-US" altLang="en-US" dirty="0"/>
              <a:t>is used as the </a:t>
            </a:r>
            <a:r>
              <a:rPr lang="en-US" altLang="en-US" dirty="0">
                <a:solidFill>
                  <a:srgbClr val="7030A0"/>
                </a:solidFill>
              </a:rPr>
              <a:t>record key</a:t>
            </a:r>
            <a:r>
              <a:rPr lang="en-US" altLang="en-US" dirty="0"/>
              <a:t>—files are created and maintained in </a:t>
            </a:r>
            <a:r>
              <a:rPr lang="en-US" altLang="en-US" dirty="0">
                <a:solidFill>
                  <a:srgbClr val="7030A0"/>
                </a:solidFill>
              </a:rPr>
              <a:t>account-number order</a:t>
            </a:r>
            <a:r>
              <a:rPr lang="en-US" altLang="en-US" dirty="0"/>
              <a:t>. </a:t>
            </a:r>
          </a:p>
          <a:p>
            <a:r>
              <a:rPr lang="en-US" altLang="en-US" dirty="0">
                <a:solidFill>
                  <a:srgbClr val="FF0000"/>
                </a:solidFill>
              </a:rPr>
              <a:t>This program assumes that the user enters records in </a:t>
            </a:r>
            <a:r>
              <a:rPr lang="en-US" altLang="en-US" dirty="0">
                <a:solidFill>
                  <a:srgbClr val="7030A0"/>
                </a:solidFill>
              </a:rPr>
              <a:t>account-number order</a:t>
            </a:r>
            <a:r>
              <a:rPr lang="en-US" altLang="en-US" dirty="0">
                <a:solidFill>
                  <a:srgbClr val="FF0000"/>
                </a:solidFill>
              </a:rPr>
              <a:t>. However, a </a:t>
            </a:r>
            <a:r>
              <a:rPr lang="en-US" altLang="en-US" dirty="0">
                <a:solidFill>
                  <a:srgbClr val="7030A0"/>
                </a:solidFill>
              </a:rPr>
              <a:t>comprehensive accounts-receivable system </a:t>
            </a:r>
            <a:r>
              <a:rPr lang="en-US" altLang="en-US" dirty="0">
                <a:solidFill>
                  <a:srgbClr val="FF0000"/>
                </a:solidFill>
              </a:rPr>
              <a:t>would provide a </a:t>
            </a:r>
            <a:r>
              <a:rPr lang="en-US" altLang="en-US" dirty="0">
                <a:solidFill>
                  <a:srgbClr val="7030A0"/>
                </a:solidFill>
              </a:rPr>
              <a:t>sorting capability</a:t>
            </a:r>
            <a:r>
              <a:rPr lang="en-US" altLang="en-US" dirty="0">
                <a:solidFill>
                  <a:srgbClr val="FF0000"/>
                </a:solidFill>
              </a:rPr>
              <a:t>, so the user could enter the records in any order.</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96EDB199-CA40-4DFA-938A-8C0918627548}"/>
              </a:ext>
            </a:extLst>
          </p:cNvPr>
          <p:cNvSpPr>
            <a:spLocks noGrp="1"/>
          </p:cNvSpPr>
          <p:nvPr>
            <p:ph type="sldNum" sz="quarter" idx="12"/>
          </p:nvPr>
        </p:nvSpPr>
        <p:spPr/>
        <p:txBody>
          <a:bodyPr/>
          <a:lstStyle/>
          <a:p>
            <a:fld id="{ECF7B65F-6439-4510-A70B-BD9CA32EDFC4}" type="slidenum">
              <a:rPr lang="en-US" smtClean="0"/>
              <a:t>24</a:t>
            </a:fld>
            <a:endParaRPr lang="en-US"/>
          </a:p>
        </p:txBody>
      </p:sp>
    </p:spTree>
    <p:extLst>
      <p:ext uri="{BB962C8B-B14F-4D97-AF65-F5344CB8AC3E}">
        <p14:creationId xmlns:p14="http://schemas.microsoft.com/office/powerpoint/2010/main" val="34224334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sp>
        <p:nvSpPr>
          <p:cNvPr id="4" name="Arrow: Down 3">
            <a:extLst>
              <a:ext uri="{FF2B5EF4-FFF2-40B4-BE49-F238E27FC236}">
                <a16:creationId xmlns:a16="http://schemas.microsoft.com/office/drawing/2014/main" id="{8DE246DA-01D6-4F2C-807B-732AA88F1AB4}"/>
              </a:ext>
            </a:extLst>
          </p:cNvPr>
          <p:cNvSpPr/>
          <p:nvPr/>
        </p:nvSpPr>
        <p:spPr>
          <a:xfrm>
            <a:off x="9250532" y="245059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A3A43967-B008-4616-87CC-1FF771BB3C5B}"/>
              </a:ext>
            </a:extLst>
          </p:cNvPr>
          <p:cNvSpPr/>
          <p:nvPr/>
        </p:nvSpPr>
        <p:spPr>
          <a:xfrm>
            <a:off x="1305018" y="355994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B8382D0F-56D0-496E-9F77-BACB5C43C885}"/>
              </a:ext>
            </a:extLst>
          </p:cNvPr>
          <p:cNvSpPr/>
          <p:nvPr/>
        </p:nvSpPr>
        <p:spPr>
          <a:xfrm>
            <a:off x="431800" y="18554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86902E12-D741-4D8C-B7AA-0D3060F6C03E}"/>
              </a:ext>
            </a:extLst>
          </p:cNvPr>
          <p:cNvSpPr/>
          <p:nvPr/>
        </p:nvSpPr>
        <p:spPr>
          <a:xfrm>
            <a:off x="7403977" y="189841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D60D8A4-EB75-450D-A95F-D2041167A105}"/>
              </a:ext>
            </a:extLst>
          </p:cNvPr>
          <p:cNvSpPr>
            <a:spLocks noGrp="1"/>
          </p:cNvSpPr>
          <p:nvPr>
            <p:ph type="sldNum" sz="quarter" idx="12"/>
          </p:nvPr>
        </p:nvSpPr>
        <p:spPr/>
        <p:txBody>
          <a:bodyPr/>
          <a:lstStyle/>
          <a:p>
            <a:fld id="{ECF7B65F-6439-4510-A70B-BD9CA32EDFC4}" type="slidenum">
              <a:rPr lang="en-US" smtClean="0"/>
              <a:t>25</a:t>
            </a:fld>
            <a:endParaRPr lang="en-US"/>
          </a:p>
        </p:txBody>
      </p:sp>
    </p:spTree>
    <p:extLst>
      <p:ext uri="{BB962C8B-B14F-4D97-AF65-F5344CB8AC3E}">
        <p14:creationId xmlns:p14="http://schemas.microsoft.com/office/powerpoint/2010/main" val="1280787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03325" y="0"/>
            <a:ext cx="9783763" cy="6858000"/>
          </a:xfrm>
          <a:prstGeom prst="rect">
            <a:avLst/>
          </a:prstGeom>
          <a:noFill/>
          <a:ln>
            <a:noFill/>
          </a:ln>
        </p:spPr>
      </p:pic>
      <p:sp>
        <p:nvSpPr>
          <p:cNvPr id="4" name="Arrow: Right 3">
            <a:extLst>
              <a:ext uri="{FF2B5EF4-FFF2-40B4-BE49-F238E27FC236}">
                <a16:creationId xmlns:a16="http://schemas.microsoft.com/office/drawing/2014/main" id="{1A667340-1D17-4EFE-AA2A-F666D166A359}"/>
              </a:ext>
            </a:extLst>
          </p:cNvPr>
          <p:cNvSpPr/>
          <p:nvPr/>
        </p:nvSpPr>
        <p:spPr>
          <a:xfrm>
            <a:off x="2263806" y="464302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E33B135-FB05-43EC-B446-6F931328A82D}"/>
              </a:ext>
            </a:extLst>
          </p:cNvPr>
          <p:cNvSpPr/>
          <p:nvPr/>
        </p:nvSpPr>
        <p:spPr>
          <a:xfrm>
            <a:off x="1953087" y="207919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9BD2037-0598-4980-8502-7D20F7A39159}"/>
              </a:ext>
            </a:extLst>
          </p:cNvPr>
          <p:cNvSpPr/>
          <p:nvPr/>
        </p:nvSpPr>
        <p:spPr>
          <a:xfrm>
            <a:off x="2435277"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805EA22D-5F38-4048-9147-59319CB69C73}"/>
              </a:ext>
            </a:extLst>
          </p:cNvPr>
          <p:cNvSpPr/>
          <p:nvPr/>
        </p:nvSpPr>
        <p:spPr>
          <a:xfrm>
            <a:off x="2130641" y="15875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FB46FCC-AAE7-431B-9D3A-E6D114C5475A}"/>
              </a:ext>
            </a:extLst>
          </p:cNvPr>
          <p:cNvSpPr>
            <a:spLocks noGrp="1"/>
          </p:cNvSpPr>
          <p:nvPr>
            <p:ph type="sldNum" sz="quarter" idx="12"/>
          </p:nvPr>
        </p:nvSpPr>
        <p:spPr/>
        <p:txBody>
          <a:bodyPr/>
          <a:lstStyle/>
          <a:p>
            <a:fld id="{ECF7B65F-6439-4510-A70B-BD9CA32EDFC4}" type="slidenum">
              <a:rPr lang="en-US" smtClean="0"/>
              <a:t>26</a:t>
            </a:fld>
            <a:endParaRPr lang="en-US"/>
          </a:p>
        </p:txBody>
      </p:sp>
    </p:spTree>
    <p:extLst>
      <p:ext uri="{BB962C8B-B14F-4D97-AF65-F5344CB8AC3E}">
        <p14:creationId xmlns:p14="http://schemas.microsoft.com/office/powerpoint/2010/main" val="3188174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a:noFill/>
          <a:ln>
            <a:noFill/>
          </a:ln>
        </p:spPr>
      </p:pic>
      <p:sp>
        <p:nvSpPr>
          <p:cNvPr id="4" name="Arrow: Right 3">
            <a:extLst>
              <a:ext uri="{FF2B5EF4-FFF2-40B4-BE49-F238E27FC236}">
                <a16:creationId xmlns:a16="http://schemas.microsoft.com/office/drawing/2014/main" id="{31E40075-9934-490A-A850-369B3384235B}"/>
              </a:ext>
            </a:extLst>
          </p:cNvPr>
          <p:cNvSpPr/>
          <p:nvPr/>
        </p:nvSpPr>
        <p:spPr>
          <a:xfrm>
            <a:off x="2547891" y="45187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D147A3F4-D4C5-4129-BE84-16382AC62A81}"/>
              </a:ext>
            </a:extLst>
          </p:cNvPr>
          <p:cNvSpPr/>
          <p:nvPr/>
        </p:nvSpPr>
        <p:spPr>
          <a:xfrm>
            <a:off x="2547891" y="25948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DD39517-A28A-4A40-AAE9-1BA43DB911B8}"/>
              </a:ext>
            </a:extLst>
          </p:cNvPr>
          <p:cNvSpPr/>
          <p:nvPr/>
        </p:nvSpPr>
        <p:spPr>
          <a:xfrm>
            <a:off x="2672178" y="3677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28F8B02-1E0F-4A92-8F21-9E9FE05C9528}"/>
              </a:ext>
            </a:extLst>
          </p:cNvPr>
          <p:cNvSpPr>
            <a:spLocks noGrp="1"/>
          </p:cNvSpPr>
          <p:nvPr>
            <p:ph type="sldNum" sz="quarter" idx="12"/>
          </p:nvPr>
        </p:nvSpPr>
        <p:spPr/>
        <p:txBody>
          <a:bodyPr/>
          <a:lstStyle/>
          <a:p>
            <a:fld id="{ECF7B65F-6439-4510-A70B-BD9CA32EDFC4}" type="slidenum">
              <a:rPr lang="en-US" smtClean="0"/>
              <a:t>27</a:t>
            </a:fld>
            <a:endParaRPr lang="en-US"/>
          </a:p>
        </p:txBody>
      </p:sp>
    </p:spTree>
    <p:extLst>
      <p:ext uri="{BB962C8B-B14F-4D97-AF65-F5344CB8AC3E}">
        <p14:creationId xmlns:p14="http://schemas.microsoft.com/office/powerpoint/2010/main" val="3890284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44575"/>
            <a:ext cx="12192000" cy="4768850"/>
          </a:xfrm>
          <a:prstGeom prst="rect">
            <a:avLst/>
          </a:prstGeom>
          <a:noFill/>
          <a:ln>
            <a:noFill/>
          </a:ln>
        </p:spPr>
      </p:pic>
      <p:sp>
        <p:nvSpPr>
          <p:cNvPr id="4" name="Slide Number Placeholder 3">
            <a:extLst>
              <a:ext uri="{FF2B5EF4-FFF2-40B4-BE49-F238E27FC236}">
                <a16:creationId xmlns:a16="http://schemas.microsoft.com/office/drawing/2014/main" id="{7E357311-5E90-4E5D-BDE8-34A342D5E1B3}"/>
              </a:ext>
            </a:extLst>
          </p:cNvPr>
          <p:cNvSpPr>
            <a:spLocks noGrp="1"/>
          </p:cNvSpPr>
          <p:nvPr>
            <p:ph type="sldNum" sz="quarter" idx="12"/>
          </p:nvPr>
        </p:nvSpPr>
        <p:spPr/>
        <p:txBody>
          <a:bodyPr/>
          <a:lstStyle/>
          <a:p>
            <a:fld id="{ECF7B65F-6439-4510-A70B-BD9CA32EDFC4}" type="slidenum">
              <a:rPr lang="en-US" smtClean="0"/>
              <a:t>28</a:t>
            </a:fld>
            <a:endParaRPr lang="en-US"/>
          </a:p>
        </p:txBody>
      </p:sp>
    </p:spTree>
    <p:extLst>
      <p:ext uri="{BB962C8B-B14F-4D97-AF65-F5344CB8AC3E}">
        <p14:creationId xmlns:p14="http://schemas.microsoft.com/office/powerpoint/2010/main" val="4181724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450"/>
            <a:ext cx="12192000" cy="6513513"/>
          </a:xfrm>
          <a:prstGeom prst="rect">
            <a:avLst/>
          </a:prstGeom>
          <a:noFill/>
          <a:ln>
            <a:noFill/>
          </a:ln>
        </p:spPr>
      </p:pic>
      <p:sp>
        <p:nvSpPr>
          <p:cNvPr id="4" name="Arrow: Right 3">
            <a:extLst>
              <a:ext uri="{FF2B5EF4-FFF2-40B4-BE49-F238E27FC236}">
                <a16:creationId xmlns:a16="http://schemas.microsoft.com/office/drawing/2014/main" id="{AC6C8B6D-3580-4C87-8F03-1D16AE8E9FBF}"/>
              </a:ext>
            </a:extLst>
          </p:cNvPr>
          <p:cNvSpPr/>
          <p:nvPr/>
        </p:nvSpPr>
        <p:spPr>
          <a:xfrm>
            <a:off x="1233996" y="19797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FCF5D4B-D336-429E-96F2-F3037924373C}"/>
              </a:ext>
            </a:extLst>
          </p:cNvPr>
          <p:cNvSpPr>
            <a:spLocks noGrp="1"/>
          </p:cNvSpPr>
          <p:nvPr>
            <p:ph type="sldNum" sz="quarter" idx="12"/>
          </p:nvPr>
        </p:nvSpPr>
        <p:spPr/>
        <p:txBody>
          <a:bodyPr/>
          <a:lstStyle/>
          <a:p>
            <a:fld id="{ECF7B65F-6439-4510-A70B-BD9CA32EDFC4}" type="slidenum">
              <a:rPr lang="en-US" smtClean="0"/>
              <a:t>29</a:t>
            </a:fld>
            <a:endParaRPr lang="en-US"/>
          </a:p>
        </p:txBody>
      </p:sp>
    </p:spTree>
    <p:extLst>
      <p:ext uri="{BB962C8B-B14F-4D97-AF65-F5344CB8AC3E}">
        <p14:creationId xmlns:p14="http://schemas.microsoft.com/office/powerpoint/2010/main" val="2529022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9050"/>
            <a:ext cx="12192000" cy="6818313"/>
          </a:xfrm>
          <a:prstGeom prst="rect">
            <a:avLst/>
          </a:prstGeom>
          <a:noFill/>
          <a:ln>
            <a:noFill/>
          </a:ln>
        </p:spPr>
      </p:pic>
      <p:sp>
        <p:nvSpPr>
          <p:cNvPr id="4" name="Slide Number Placeholder 3">
            <a:extLst>
              <a:ext uri="{FF2B5EF4-FFF2-40B4-BE49-F238E27FC236}">
                <a16:creationId xmlns:a16="http://schemas.microsoft.com/office/drawing/2014/main" id="{466C5701-DE27-4550-8E68-DD331EC2804D}"/>
              </a:ext>
            </a:extLst>
          </p:cNvPr>
          <p:cNvSpPr>
            <a:spLocks noGrp="1"/>
          </p:cNvSpPr>
          <p:nvPr>
            <p:ph type="sldNum" sz="quarter" idx="12"/>
          </p:nvPr>
        </p:nvSpPr>
        <p:spPr/>
        <p:txBody>
          <a:bodyPr/>
          <a:lstStyle/>
          <a:p>
            <a:fld id="{ECF7B65F-6439-4510-A70B-BD9CA32EDFC4}" type="slidenum">
              <a:rPr lang="en-US" smtClean="0"/>
              <a:t>3</a:t>
            </a:fld>
            <a:endParaRPr lang="en-US"/>
          </a:p>
        </p:txBody>
      </p:sp>
    </p:spTree>
    <p:extLst>
      <p:ext uri="{BB962C8B-B14F-4D97-AF65-F5344CB8AC3E}">
        <p14:creationId xmlns:p14="http://schemas.microsoft.com/office/powerpoint/2010/main" val="3816736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Arrow: Right 3">
            <a:extLst>
              <a:ext uri="{FF2B5EF4-FFF2-40B4-BE49-F238E27FC236}">
                <a16:creationId xmlns:a16="http://schemas.microsoft.com/office/drawing/2014/main" id="{47C9C754-4565-4D73-A876-091E2143665C}"/>
              </a:ext>
            </a:extLst>
          </p:cNvPr>
          <p:cNvSpPr/>
          <p:nvPr/>
        </p:nvSpPr>
        <p:spPr>
          <a:xfrm>
            <a:off x="2485748" y="30539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78F88954-91DC-4F09-87C8-91802B8A51D5}"/>
              </a:ext>
            </a:extLst>
          </p:cNvPr>
          <p:cNvSpPr/>
          <p:nvPr/>
        </p:nvSpPr>
        <p:spPr>
          <a:xfrm>
            <a:off x="2725444" y="174890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369E8321-6406-437C-94DF-6A8A121A6201}"/>
              </a:ext>
            </a:extLst>
          </p:cNvPr>
          <p:cNvSpPr>
            <a:spLocks noGrp="1"/>
          </p:cNvSpPr>
          <p:nvPr>
            <p:ph type="sldNum" sz="quarter" idx="12"/>
          </p:nvPr>
        </p:nvSpPr>
        <p:spPr/>
        <p:txBody>
          <a:bodyPr/>
          <a:lstStyle/>
          <a:p>
            <a:fld id="{ECF7B65F-6439-4510-A70B-BD9CA32EDFC4}" type="slidenum">
              <a:rPr lang="en-US" smtClean="0"/>
              <a:t>30</a:t>
            </a:fld>
            <a:endParaRPr lang="en-US"/>
          </a:p>
        </p:txBody>
      </p:sp>
    </p:spTree>
    <p:extLst>
      <p:ext uri="{BB962C8B-B14F-4D97-AF65-F5344CB8AC3E}">
        <p14:creationId xmlns:p14="http://schemas.microsoft.com/office/powerpoint/2010/main" val="1649297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0"/>
            <a:ext cx="12192000" cy="6221413"/>
          </a:xfrm>
          <a:prstGeom prst="rect">
            <a:avLst/>
          </a:prstGeom>
          <a:noFill/>
          <a:ln>
            <a:noFill/>
          </a:ln>
        </p:spPr>
      </p:pic>
      <p:sp>
        <p:nvSpPr>
          <p:cNvPr id="4" name="Slide Number Placeholder 3">
            <a:extLst>
              <a:ext uri="{FF2B5EF4-FFF2-40B4-BE49-F238E27FC236}">
                <a16:creationId xmlns:a16="http://schemas.microsoft.com/office/drawing/2014/main" id="{41889E63-7F5C-4C48-B821-DEFC5A02BD18}"/>
              </a:ext>
            </a:extLst>
          </p:cNvPr>
          <p:cNvSpPr>
            <a:spLocks noGrp="1"/>
          </p:cNvSpPr>
          <p:nvPr>
            <p:ph type="sldNum" sz="quarter" idx="12"/>
          </p:nvPr>
        </p:nvSpPr>
        <p:spPr/>
        <p:txBody>
          <a:bodyPr/>
          <a:lstStyle/>
          <a:p>
            <a:fld id="{ECF7B65F-6439-4510-A70B-BD9CA32EDFC4}" type="slidenum">
              <a:rPr lang="en-US" smtClean="0"/>
              <a:t>31</a:t>
            </a:fld>
            <a:endParaRPr lang="en-US"/>
          </a:p>
        </p:txBody>
      </p:sp>
    </p:spTree>
    <p:extLst>
      <p:ext uri="{BB962C8B-B14F-4D97-AF65-F5344CB8AC3E}">
        <p14:creationId xmlns:p14="http://schemas.microsoft.com/office/powerpoint/2010/main" val="377964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a:noFill/>
          <a:ln>
            <a:noFill/>
          </a:ln>
        </p:spPr>
      </p:pic>
      <p:sp>
        <p:nvSpPr>
          <p:cNvPr id="4" name="Arrow: Right 3">
            <a:extLst>
              <a:ext uri="{FF2B5EF4-FFF2-40B4-BE49-F238E27FC236}">
                <a16:creationId xmlns:a16="http://schemas.microsoft.com/office/drawing/2014/main" id="{F9F48EF5-4221-492C-A1D7-5A2BB3903A1E}"/>
              </a:ext>
            </a:extLst>
          </p:cNvPr>
          <p:cNvSpPr/>
          <p:nvPr/>
        </p:nvSpPr>
        <p:spPr>
          <a:xfrm>
            <a:off x="1340528" y="20596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a:t>
            </a:r>
          </a:p>
        </p:txBody>
      </p:sp>
      <p:sp>
        <p:nvSpPr>
          <p:cNvPr id="5" name="Slide Number Placeholder 4">
            <a:extLst>
              <a:ext uri="{FF2B5EF4-FFF2-40B4-BE49-F238E27FC236}">
                <a16:creationId xmlns:a16="http://schemas.microsoft.com/office/drawing/2014/main" id="{DE192BC5-A725-4B92-BECE-6A1E3357EBF1}"/>
              </a:ext>
            </a:extLst>
          </p:cNvPr>
          <p:cNvSpPr>
            <a:spLocks noGrp="1"/>
          </p:cNvSpPr>
          <p:nvPr>
            <p:ph type="sldNum" sz="quarter" idx="12"/>
          </p:nvPr>
        </p:nvSpPr>
        <p:spPr/>
        <p:txBody>
          <a:bodyPr/>
          <a:lstStyle/>
          <a:p>
            <a:fld id="{ECF7B65F-6439-4510-A70B-BD9CA32EDFC4}" type="slidenum">
              <a:rPr lang="en-US" smtClean="0"/>
              <a:t>32</a:t>
            </a:fld>
            <a:endParaRPr lang="en-US"/>
          </a:p>
        </p:txBody>
      </p:sp>
    </p:spTree>
    <p:extLst>
      <p:ext uri="{BB962C8B-B14F-4D97-AF65-F5344CB8AC3E}">
        <p14:creationId xmlns:p14="http://schemas.microsoft.com/office/powerpoint/2010/main" val="4108974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20700"/>
            <a:ext cx="12192000" cy="5816600"/>
          </a:xfrm>
          <a:prstGeom prst="rect">
            <a:avLst/>
          </a:prstGeom>
          <a:noFill/>
          <a:ln>
            <a:noFill/>
          </a:ln>
        </p:spPr>
      </p:pic>
      <p:sp>
        <p:nvSpPr>
          <p:cNvPr id="4" name="Slide Number Placeholder 3">
            <a:extLst>
              <a:ext uri="{FF2B5EF4-FFF2-40B4-BE49-F238E27FC236}">
                <a16:creationId xmlns:a16="http://schemas.microsoft.com/office/drawing/2014/main" id="{16162128-64F1-4245-8370-9D0529EF876E}"/>
              </a:ext>
            </a:extLst>
          </p:cNvPr>
          <p:cNvSpPr>
            <a:spLocks noGrp="1"/>
          </p:cNvSpPr>
          <p:nvPr>
            <p:ph type="sldNum" sz="quarter" idx="12"/>
          </p:nvPr>
        </p:nvSpPr>
        <p:spPr/>
        <p:txBody>
          <a:bodyPr/>
          <a:lstStyle/>
          <a:p>
            <a:fld id="{ECF7B65F-6439-4510-A70B-BD9CA32EDFC4}" type="slidenum">
              <a:rPr lang="en-US" smtClean="0"/>
              <a:t>33</a:t>
            </a:fld>
            <a:endParaRPr lang="en-US"/>
          </a:p>
        </p:txBody>
      </p:sp>
    </p:spTree>
    <p:extLst>
      <p:ext uri="{BB962C8B-B14F-4D97-AF65-F5344CB8AC3E}">
        <p14:creationId xmlns:p14="http://schemas.microsoft.com/office/powerpoint/2010/main" val="2146229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678088-1A0A-483A-AB66-DFE1E9FDD5E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ADEDF6D-E8D1-48F5-A3A1-95EF5FF68DE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6766490-5075-44BD-9F1F-8DD2A0590824}"/>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B6C0CB2-5E5A-441F-9800-2204036BCA40}"/>
              </a:ext>
            </a:extLst>
          </p:cNvPr>
          <p:cNvSpPr>
            <a:spLocks noGrp="1"/>
          </p:cNvSpPr>
          <p:nvPr>
            <p:ph type="sldNum" sz="quarter" idx="12"/>
          </p:nvPr>
        </p:nvSpPr>
        <p:spPr/>
        <p:txBody>
          <a:bodyPr/>
          <a:lstStyle/>
          <a:p>
            <a:fld id="{ECF7B65F-6439-4510-A70B-BD9CA32EDFC4}" type="slidenum">
              <a:rPr lang="en-US" smtClean="0"/>
              <a:t>34</a:t>
            </a:fld>
            <a:endParaRPr lang="en-US"/>
          </a:p>
        </p:txBody>
      </p:sp>
    </p:spTree>
    <p:extLst>
      <p:ext uri="{BB962C8B-B14F-4D97-AF65-F5344CB8AC3E}">
        <p14:creationId xmlns:p14="http://schemas.microsoft.com/office/powerpoint/2010/main" val="597081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96E65E-C723-4B4F-90EB-661C8C6AAF7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113AC17-F809-4E71-B858-EB53F3B8B909}"/>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9C295423-270F-4FAD-AAE9-A7C063CD06F0}"/>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C9DD7E7-8210-4BA5-900D-7BB1207BDEAE}"/>
              </a:ext>
            </a:extLst>
          </p:cNvPr>
          <p:cNvSpPr>
            <a:spLocks noGrp="1"/>
          </p:cNvSpPr>
          <p:nvPr>
            <p:ph type="sldNum" sz="quarter" idx="12"/>
          </p:nvPr>
        </p:nvSpPr>
        <p:spPr/>
        <p:txBody>
          <a:bodyPr/>
          <a:lstStyle/>
          <a:p>
            <a:fld id="{ECF7B65F-6439-4510-A70B-BD9CA32EDFC4}" type="slidenum">
              <a:rPr lang="en-US" smtClean="0"/>
              <a:t>35</a:t>
            </a:fld>
            <a:endParaRPr lang="en-US"/>
          </a:p>
        </p:txBody>
      </p:sp>
    </p:spTree>
    <p:extLst>
      <p:ext uri="{BB962C8B-B14F-4D97-AF65-F5344CB8AC3E}">
        <p14:creationId xmlns:p14="http://schemas.microsoft.com/office/powerpoint/2010/main" val="2302723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C21B7-4290-4530-8A5A-7DCA7E28BBC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FE3AF12-BF9A-4540-BDC5-99DC9A3626B9}"/>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024904E-AF8D-4FF9-8BE9-EBF6D64244FF}"/>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7748BABD-0516-4CDF-9664-DB6340517306}"/>
              </a:ext>
            </a:extLst>
          </p:cNvPr>
          <p:cNvSpPr>
            <a:spLocks noGrp="1"/>
          </p:cNvSpPr>
          <p:nvPr>
            <p:ph type="sldNum" sz="quarter" idx="12"/>
          </p:nvPr>
        </p:nvSpPr>
        <p:spPr/>
        <p:txBody>
          <a:bodyPr/>
          <a:lstStyle/>
          <a:p>
            <a:fld id="{ECF7B65F-6439-4510-A70B-BD9CA32EDFC4}" type="slidenum">
              <a:rPr lang="en-US" smtClean="0"/>
              <a:t>36</a:t>
            </a:fld>
            <a:endParaRPr lang="en-US"/>
          </a:p>
        </p:txBody>
      </p:sp>
    </p:spTree>
    <p:extLst>
      <p:ext uri="{BB962C8B-B14F-4D97-AF65-F5344CB8AC3E}">
        <p14:creationId xmlns:p14="http://schemas.microsoft.com/office/powerpoint/2010/main" val="3892187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50D86EE-E27B-442A-AD21-762DFE0EDDE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7D8B1BD2-866A-41DA-8D54-764D9ED1B649}"/>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9051C8B-AD72-4BB1-BE5A-5177E79E542E}"/>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76F3F59D-2DED-49F0-B768-8104142403A8}"/>
              </a:ext>
            </a:extLst>
          </p:cNvPr>
          <p:cNvSpPr>
            <a:spLocks noGrp="1"/>
          </p:cNvSpPr>
          <p:nvPr>
            <p:ph type="sldNum" sz="quarter" idx="12"/>
          </p:nvPr>
        </p:nvSpPr>
        <p:spPr/>
        <p:txBody>
          <a:bodyPr/>
          <a:lstStyle/>
          <a:p>
            <a:fld id="{ECF7B65F-6439-4510-A70B-BD9CA32EDFC4}" type="slidenum">
              <a:rPr lang="en-US" smtClean="0"/>
              <a:t>37</a:t>
            </a:fld>
            <a:endParaRPr lang="en-US"/>
          </a:p>
        </p:txBody>
      </p:sp>
    </p:spTree>
    <p:extLst>
      <p:ext uri="{BB962C8B-B14F-4D97-AF65-F5344CB8AC3E}">
        <p14:creationId xmlns:p14="http://schemas.microsoft.com/office/powerpoint/2010/main" val="3005049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31B0D-22CF-4AC6-B14A-CF517D4E128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2B24B4F-14C3-4AC4-94C5-97D896482B6D}"/>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8711BA39-1599-43C1-BF9E-F2F025E3466C}"/>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B1640ED1-C571-4E93-886D-2B04CF05D32A}"/>
              </a:ext>
            </a:extLst>
          </p:cNvPr>
          <p:cNvSpPr>
            <a:spLocks noGrp="1"/>
          </p:cNvSpPr>
          <p:nvPr>
            <p:ph type="sldNum" sz="quarter" idx="12"/>
          </p:nvPr>
        </p:nvSpPr>
        <p:spPr/>
        <p:txBody>
          <a:bodyPr/>
          <a:lstStyle/>
          <a:p>
            <a:fld id="{ECF7B65F-6439-4510-A70B-BD9CA32EDFC4}" type="slidenum">
              <a:rPr lang="en-US" smtClean="0"/>
              <a:t>38</a:t>
            </a:fld>
            <a:endParaRPr lang="en-US"/>
          </a:p>
        </p:txBody>
      </p:sp>
    </p:spTree>
    <p:extLst>
      <p:ext uri="{BB962C8B-B14F-4D97-AF65-F5344CB8AC3E}">
        <p14:creationId xmlns:p14="http://schemas.microsoft.com/office/powerpoint/2010/main" val="2928737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7788"/>
            <a:ext cx="12192000" cy="6702425"/>
          </a:xfrm>
          <a:prstGeom prst="rect">
            <a:avLst/>
          </a:prstGeom>
          <a:noFill/>
          <a:ln>
            <a:noFill/>
          </a:ln>
        </p:spPr>
      </p:pic>
      <p:sp>
        <p:nvSpPr>
          <p:cNvPr id="4" name="Slide Number Placeholder 3">
            <a:extLst>
              <a:ext uri="{FF2B5EF4-FFF2-40B4-BE49-F238E27FC236}">
                <a16:creationId xmlns:a16="http://schemas.microsoft.com/office/drawing/2014/main" id="{CE67CC43-DF39-4018-BB35-1FD4F321A783}"/>
              </a:ext>
            </a:extLst>
          </p:cNvPr>
          <p:cNvSpPr>
            <a:spLocks noGrp="1"/>
          </p:cNvSpPr>
          <p:nvPr>
            <p:ph type="sldNum" sz="quarter" idx="12"/>
          </p:nvPr>
        </p:nvSpPr>
        <p:spPr/>
        <p:txBody>
          <a:bodyPr/>
          <a:lstStyle/>
          <a:p>
            <a:fld id="{ECF7B65F-6439-4510-A70B-BD9CA32EDFC4}" type="slidenum">
              <a:rPr lang="en-US" smtClean="0"/>
              <a:t>39</a:t>
            </a:fld>
            <a:endParaRPr lang="en-US"/>
          </a:p>
        </p:txBody>
      </p:sp>
    </p:spTree>
    <p:extLst>
      <p:ext uri="{BB962C8B-B14F-4D97-AF65-F5344CB8AC3E}">
        <p14:creationId xmlns:p14="http://schemas.microsoft.com/office/powerpoint/2010/main" val="4198590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1"/>
          <p:cNvSpPr>
            <a:spLocks noGrp="1"/>
          </p:cNvSpPr>
          <p:nvPr>
            <p:ph idx="1"/>
          </p:nvPr>
        </p:nvSpPr>
        <p:spPr/>
        <p:txBody>
          <a:bodyPr/>
          <a:lstStyle/>
          <a:p>
            <a:r>
              <a:rPr lang="en-US" altLang="en-US" u="sng" dirty="0">
                <a:solidFill>
                  <a:srgbClr val="7030A0"/>
                </a:solidFill>
              </a:rPr>
              <a:t>Variables</a:t>
            </a:r>
            <a:r>
              <a:rPr lang="en-US" altLang="en-US" u="sng" dirty="0">
                <a:solidFill>
                  <a:srgbClr val="FF0000"/>
                </a:solidFill>
              </a:rPr>
              <a:t> and </a:t>
            </a:r>
            <a:r>
              <a:rPr lang="en-US" altLang="en-US" u="sng" dirty="0">
                <a:solidFill>
                  <a:srgbClr val="7030A0"/>
                </a:solidFill>
              </a:rPr>
              <a:t>arrays</a:t>
            </a:r>
            <a:r>
              <a:rPr lang="en-US" altLang="en-US" u="sng" dirty="0">
                <a:solidFill>
                  <a:srgbClr val="FF0000"/>
                </a:solidFill>
              </a:rPr>
              <a:t> offer only </a:t>
            </a:r>
            <a:r>
              <a:rPr lang="en-US" altLang="en-US" u="sng" dirty="0">
                <a:solidFill>
                  <a:srgbClr val="7030A0"/>
                </a:solidFill>
              </a:rPr>
              <a:t>temporary storage of data</a:t>
            </a:r>
            <a:r>
              <a:rPr lang="zh-CN" altLang="en-US" u="sng" dirty="0">
                <a:solidFill>
                  <a:srgbClr val="7030A0"/>
                </a:solidFill>
              </a:rPr>
              <a:t>（</a:t>
            </a:r>
            <a:r>
              <a:rPr lang="en-US" altLang="zh-CN" u="sng" dirty="0">
                <a:solidFill>
                  <a:srgbClr val="7030A0"/>
                </a:solidFill>
              </a:rPr>
              <a:t>RAM memory</a:t>
            </a:r>
            <a:r>
              <a:rPr lang="zh-CN" altLang="en-US" u="sng" dirty="0">
                <a:solidFill>
                  <a:srgbClr val="7030A0"/>
                </a:solidFill>
              </a:rPr>
              <a:t>）</a:t>
            </a:r>
            <a:r>
              <a:rPr lang="en-US" altLang="en-US" u="sng" dirty="0">
                <a:solidFill>
                  <a:srgbClr val="FF0000"/>
                </a:solidFill>
              </a:rPr>
              <a:t>—the data is lost when a local variable “goes out of scope” or when the program terminates. </a:t>
            </a:r>
          </a:p>
          <a:p>
            <a:r>
              <a:rPr lang="en-US" altLang="en-US" u="sng" dirty="0"/>
              <a:t>By contrast, </a:t>
            </a:r>
            <a:r>
              <a:rPr lang="en-US" altLang="en-US" u="sng" dirty="0">
                <a:solidFill>
                  <a:srgbClr val="FF0000"/>
                </a:solidFill>
              </a:rPr>
              <a:t>files</a:t>
            </a:r>
            <a:r>
              <a:rPr lang="en-US" altLang="en-US" u="sng" dirty="0"/>
              <a:t> (and </a:t>
            </a:r>
            <a:r>
              <a:rPr lang="en-US" altLang="en-US" u="sng" dirty="0">
                <a:solidFill>
                  <a:srgbClr val="FF0000"/>
                </a:solidFill>
              </a:rPr>
              <a:t>databases</a:t>
            </a:r>
            <a:r>
              <a:rPr lang="en-US" altLang="en-US" u="sng" dirty="0"/>
              <a:t>, which we cover in Chapter 22) are used for </a:t>
            </a:r>
            <a:r>
              <a:rPr lang="en-US" altLang="en-US" u="sng" dirty="0">
                <a:solidFill>
                  <a:srgbClr val="7030A0"/>
                </a:solidFill>
              </a:rPr>
              <a:t>long-term retention of large amounts of data, even after the program that created the data terminates. </a:t>
            </a:r>
          </a:p>
          <a:p>
            <a:r>
              <a:rPr lang="en-US" altLang="en-US" u="sng" dirty="0">
                <a:solidFill>
                  <a:srgbClr val="FF0000"/>
                </a:solidFill>
              </a:rPr>
              <a:t>Data maintained in files </a:t>
            </a:r>
            <a:r>
              <a:rPr lang="en-US" altLang="en-US" u="sng" dirty="0">
                <a:solidFill>
                  <a:srgbClr val="7030A0"/>
                </a:solidFill>
              </a:rPr>
              <a:t>often is called </a:t>
            </a:r>
            <a:r>
              <a:rPr lang="en-US" altLang="en-US" u="sng" dirty="0">
                <a:solidFill>
                  <a:srgbClr val="FF0000"/>
                </a:solidFill>
              </a:rPr>
              <a:t>persistent data</a:t>
            </a:r>
            <a:r>
              <a:rPr lang="en-US" altLang="en-US" u="sng" dirty="0">
                <a:solidFill>
                  <a:srgbClr val="7030A0"/>
                </a:solidFill>
              </a:rPr>
              <a:t>. </a:t>
            </a:r>
          </a:p>
          <a:p>
            <a:r>
              <a:rPr lang="en-US" u="sng" dirty="0">
                <a:solidFill>
                  <a:srgbClr val="7030A0"/>
                </a:solidFill>
              </a:rPr>
              <a:t>Data maintained in files often is called </a:t>
            </a:r>
            <a:r>
              <a:rPr lang="en-US" b="1" u="sng" dirty="0">
                <a:solidFill>
                  <a:srgbClr val="FF0000"/>
                </a:solidFill>
              </a:rPr>
              <a:t>persistent data</a:t>
            </a:r>
            <a:r>
              <a:rPr lang="en-US" u="sng" dirty="0">
                <a:solidFill>
                  <a:srgbClr val="7030A0"/>
                </a:solidFill>
              </a:rPr>
              <a:t>. Computers store files on </a:t>
            </a:r>
            <a:r>
              <a:rPr lang="en-US" b="1" u="sng" dirty="0">
                <a:solidFill>
                  <a:srgbClr val="7030A0"/>
                </a:solidFill>
              </a:rPr>
              <a:t>secondary storage devices</a:t>
            </a:r>
            <a:r>
              <a:rPr lang="en-US" u="sng" dirty="0">
                <a:solidFill>
                  <a:srgbClr val="7030A0"/>
                </a:solidFill>
              </a:rPr>
              <a:t>, such as hard drives, solid-state drives, flash drives, DVDs and tapes</a:t>
            </a:r>
          </a:p>
          <a:p>
            <a:endParaRPr lang="en-US" altLang="en-US" dirty="0"/>
          </a:p>
        </p:txBody>
      </p:sp>
      <p:sp>
        <p:nvSpPr>
          <p:cNvPr id="3" name="Title 2"/>
          <p:cNvSpPr>
            <a:spLocks noGrp="1"/>
          </p:cNvSpPr>
          <p:nvPr>
            <p:ph type="title"/>
          </p:nvPr>
        </p:nvSpPr>
        <p:spPr/>
        <p:txBody>
          <a:bodyPr/>
          <a:lstStyle/>
          <a:p>
            <a:r>
              <a:rPr lang="en-US"/>
              <a:t>17.1 Introduction</a:t>
            </a:r>
            <a:endParaRPr lang="en-US" dirty="0"/>
          </a:p>
        </p:txBody>
      </p:sp>
      <p:sp>
        <p:nvSpPr>
          <p:cNvPr id="2" name="Slide Number Placeholder 1">
            <a:extLst>
              <a:ext uri="{FF2B5EF4-FFF2-40B4-BE49-F238E27FC236}">
                <a16:creationId xmlns:a16="http://schemas.microsoft.com/office/drawing/2014/main" id="{3F530568-F6C9-4D08-A187-AF1FA83B92CE}"/>
              </a:ext>
            </a:extLst>
          </p:cNvPr>
          <p:cNvSpPr>
            <a:spLocks noGrp="1"/>
          </p:cNvSpPr>
          <p:nvPr>
            <p:ph type="sldNum" sz="quarter" idx="12"/>
          </p:nvPr>
        </p:nvSpPr>
        <p:spPr/>
        <p:txBody>
          <a:bodyPr/>
          <a:lstStyle/>
          <a:p>
            <a:fld id="{ECF7B65F-6439-4510-A70B-BD9CA32EDFC4}" type="slidenum">
              <a:rPr lang="en-US" smtClean="0"/>
              <a:t>4</a:t>
            </a:fld>
            <a:endParaRPr lang="en-US"/>
          </a:p>
        </p:txBody>
      </p:sp>
      <p:sp>
        <p:nvSpPr>
          <p:cNvPr id="4" name="箭头: 右 3">
            <a:extLst>
              <a:ext uri="{FF2B5EF4-FFF2-40B4-BE49-F238E27FC236}">
                <a16:creationId xmlns:a16="http://schemas.microsoft.com/office/drawing/2014/main" id="{E2EACB72-3C28-4C23-A12C-B4783E06BD68}"/>
              </a:ext>
            </a:extLst>
          </p:cNvPr>
          <p:cNvSpPr/>
          <p:nvPr/>
        </p:nvSpPr>
        <p:spPr>
          <a:xfrm>
            <a:off x="0" y="411480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5" name="箭头: 右 4">
            <a:extLst>
              <a:ext uri="{FF2B5EF4-FFF2-40B4-BE49-F238E27FC236}">
                <a16:creationId xmlns:a16="http://schemas.microsoft.com/office/drawing/2014/main" id="{062EE9C5-B332-44F2-8FB4-2180902155A4}"/>
              </a:ext>
            </a:extLst>
          </p:cNvPr>
          <p:cNvSpPr/>
          <p:nvPr/>
        </p:nvSpPr>
        <p:spPr>
          <a:xfrm>
            <a:off x="0" y="473140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4274442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1750"/>
            <a:ext cx="12192000" cy="6794500"/>
          </a:xfrm>
          <a:prstGeom prst="rect">
            <a:avLst/>
          </a:prstGeom>
          <a:noFill/>
          <a:ln>
            <a:noFill/>
          </a:ln>
        </p:spPr>
      </p:pic>
      <p:sp>
        <p:nvSpPr>
          <p:cNvPr id="4" name="Slide Number Placeholder 3">
            <a:extLst>
              <a:ext uri="{FF2B5EF4-FFF2-40B4-BE49-F238E27FC236}">
                <a16:creationId xmlns:a16="http://schemas.microsoft.com/office/drawing/2014/main" id="{CB77B7B7-DEB4-475F-8E02-098FEEFE0075}"/>
              </a:ext>
            </a:extLst>
          </p:cNvPr>
          <p:cNvSpPr>
            <a:spLocks noGrp="1"/>
          </p:cNvSpPr>
          <p:nvPr>
            <p:ph type="sldNum" sz="quarter" idx="12"/>
          </p:nvPr>
        </p:nvSpPr>
        <p:spPr/>
        <p:txBody>
          <a:bodyPr/>
          <a:lstStyle/>
          <a:p>
            <a:fld id="{ECF7B65F-6439-4510-A70B-BD9CA32EDFC4}" type="slidenum">
              <a:rPr lang="en-US" smtClean="0"/>
              <a:t>40</a:t>
            </a:fld>
            <a:endParaRPr lang="en-US"/>
          </a:p>
        </p:txBody>
      </p:sp>
    </p:spTree>
    <p:extLst>
      <p:ext uri="{BB962C8B-B14F-4D97-AF65-F5344CB8AC3E}">
        <p14:creationId xmlns:p14="http://schemas.microsoft.com/office/powerpoint/2010/main" val="376955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Method </a:t>
            </a:r>
            <a:r>
              <a:rPr lang="en-US" b="1" i="1" dirty="0" err="1"/>
              <a:t>saveButton_Click</a:t>
            </a:r>
            <a:endParaRPr lang="en-US" b="1" i="1" dirty="0"/>
          </a:p>
          <a:p>
            <a:r>
              <a:rPr lang="en-US" dirty="0"/>
              <a:t>Line 27 instantiates an object of class </a:t>
            </a:r>
            <a:r>
              <a:rPr lang="en-US" dirty="0" err="1">
                <a:latin typeface="Consolas" panose="020B0609020204030204" pitchFamily="49" charset="0"/>
              </a:rPr>
              <a:t>SaveFileDialog</a:t>
            </a:r>
            <a:r>
              <a:rPr lang="en-US" dirty="0"/>
              <a:t> (namespace </a:t>
            </a:r>
            <a:r>
              <a:rPr lang="en-US" dirty="0" err="1">
                <a:latin typeface="Consolas" panose="020B0609020204030204" pitchFamily="49" charset="0"/>
              </a:rPr>
              <a:t>System.Windows.Forms</a:t>
            </a:r>
            <a:r>
              <a:rPr lang="en-US" dirty="0"/>
              <a:t>). </a:t>
            </a:r>
          </a:p>
          <a:p>
            <a:r>
              <a:rPr lang="en-US" dirty="0">
                <a:solidFill>
                  <a:srgbClr val="FF0000"/>
                </a:solidFill>
              </a:rPr>
              <a:t>By placing this object in a using statement (lines 27–32), we can ensure that the dialog’s </a:t>
            </a:r>
            <a:r>
              <a:rPr lang="en-US" dirty="0">
                <a:solidFill>
                  <a:srgbClr val="FF0000"/>
                </a:solidFill>
                <a:latin typeface="Consolas" panose="020B0609020204030204" pitchFamily="49" charset="0"/>
              </a:rPr>
              <a:t>Dispose</a:t>
            </a:r>
            <a:r>
              <a:rPr lang="en-US" dirty="0">
                <a:solidFill>
                  <a:srgbClr val="FF0000"/>
                </a:solidFill>
              </a:rPr>
              <a:t> method is called to release its resources as soon as the program has retrieved user input from it.</a:t>
            </a:r>
            <a:r>
              <a:rPr lang="en-US" dirty="0"/>
              <a:t> </a:t>
            </a:r>
            <a:r>
              <a:rPr lang="en-US" dirty="0" err="1">
                <a:solidFill>
                  <a:srgbClr val="7030A0"/>
                </a:solidFill>
                <a:latin typeface="Consolas" panose="020B0609020204030204" pitchFamily="49" charset="0"/>
              </a:rPr>
              <a:t>SaveFileDialog</a:t>
            </a:r>
            <a:r>
              <a:rPr lang="en-US" dirty="0">
                <a:solidFill>
                  <a:srgbClr val="7030A0"/>
                </a:solidFill>
              </a:rPr>
              <a:t> objects are used for selecting files (see the second screen in Fig. 17.4). </a:t>
            </a:r>
          </a:p>
          <a:p>
            <a:r>
              <a:rPr lang="en-US" dirty="0">
                <a:solidFill>
                  <a:srgbClr val="FF0000"/>
                </a:solidFill>
              </a:rPr>
              <a:t>Line 29 indicates that the dialog should not check if the file name specified by the user already exists </a:t>
            </a:r>
            <a:r>
              <a:rPr lang="en-US" dirty="0"/>
              <a:t>(this is actually the default). </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1EFF698F-4D75-4458-9D30-196D48F0511B}"/>
              </a:ext>
            </a:extLst>
          </p:cNvPr>
          <p:cNvSpPr>
            <a:spLocks noGrp="1"/>
          </p:cNvSpPr>
          <p:nvPr>
            <p:ph type="sldNum" sz="quarter" idx="12"/>
          </p:nvPr>
        </p:nvSpPr>
        <p:spPr/>
        <p:txBody>
          <a:bodyPr/>
          <a:lstStyle/>
          <a:p>
            <a:fld id="{ECF7B65F-6439-4510-A70B-BD9CA32EDFC4}" type="slidenum">
              <a:rPr lang="en-US" smtClean="0"/>
              <a:t>41</a:t>
            </a:fld>
            <a:endParaRPr lang="en-US"/>
          </a:p>
        </p:txBody>
      </p:sp>
    </p:spTree>
    <p:extLst>
      <p:ext uri="{BB962C8B-B14F-4D97-AF65-F5344CB8AC3E}">
        <p14:creationId xmlns:p14="http://schemas.microsoft.com/office/powerpoint/2010/main" val="4098440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p:cNvSpPr>
            <a:spLocks noGrp="1"/>
          </p:cNvSpPr>
          <p:nvPr>
            <p:ph idx="1"/>
          </p:nvPr>
        </p:nvSpPr>
        <p:spPr/>
        <p:txBody>
          <a:bodyPr/>
          <a:lstStyle/>
          <a:p>
            <a:r>
              <a:rPr lang="en-US" altLang="en-US" dirty="0"/>
              <a:t>When displayed, a </a:t>
            </a:r>
            <a:r>
              <a:rPr lang="en-US" altLang="en-US" dirty="0" err="1">
                <a:latin typeface="Consolas" panose="020B0609020204030204" pitchFamily="49" charset="0"/>
              </a:rPr>
              <a:t>SaveFileDialog</a:t>
            </a:r>
            <a:r>
              <a:rPr lang="en-US" altLang="en-US" dirty="0"/>
              <a:t> </a:t>
            </a:r>
            <a:r>
              <a:rPr lang="en-US" altLang="en-US" dirty="0">
                <a:solidFill>
                  <a:srgbClr val="FF0000"/>
                </a:solidFill>
              </a:rPr>
              <a:t>prevents the user from interacting with any other window </a:t>
            </a:r>
            <a:r>
              <a:rPr lang="en-US" altLang="en-US" dirty="0"/>
              <a:t>in the program until the user closes the </a:t>
            </a:r>
            <a:r>
              <a:rPr lang="en-US" altLang="en-US" dirty="0" err="1">
                <a:latin typeface="Consolas" panose="020B0609020204030204" pitchFamily="49" charset="0"/>
              </a:rPr>
              <a:t>SaveFileDialog</a:t>
            </a:r>
            <a:r>
              <a:rPr lang="en-US" altLang="en-US" dirty="0"/>
              <a:t> by clicking either </a:t>
            </a:r>
            <a:r>
              <a:rPr lang="en-US" altLang="en-US" b="1" dirty="0"/>
              <a:t>Save</a:t>
            </a:r>
            <a:r>
              <a:rPr lang="en-US" altLang="en-US" dirty="0"/>
              <a:t> or </a:t>
            </a:r>
            <a:r>
              <a:rPr lang="en-US" altLang="en-US" b="1" dirty="0"/>
              <a:t>Cancel</a:t>
            </a:r>
            <a:r>
              <a:rPr lang="en-US" altLang="en-US" dirty="0"/>
              <a:t>. </a:t>
            </a:r>
          </a:p>
          <a:p>
            <a:r>
              <a:rPr lang="en-US" altLang="en-US" dirty="0"/>
              <a:t>Dialogs that behave in this manner are called </a:t>
            </a:r>
            <a:r>
              <a:rPr lang="en-US" altLang="en-US" dirty="0">
                <a:solidFill>
                  <a:srgbClr val="FF0000"/>
                </a:solidFill>
              </a:rPr>
              <a:t>modal dialogs</a:t>
            </a:r>
            <a:r>
              <a:rPr lang="en-US" altLang="en-US" dirty="0"/>
              <a:t>. </a:t>
            </a:r>
          </a:p>
          <a:p>
            <a:r>
              <a:rPr lang="en-US" altLang="en-US" dirty="0">
                <a:solidFill>
                  <a:srgbClr val="FF0000"/>
                </a:solidFill>
              </a:rPr>
              <a:t>The user selects the appropriate drive, directory and file name, then clicks </a:t>
            </a:r>
            <a:r>
              <a:rPr lang="en-US" altLang="en-US" b="1" dirty="0">
                <a:solidFill>
                  <a:srgbClr val="FF0000"/>
                </a:solidFill>
              </a:rPr>
              <a:t>Save</a:t>
            </a:r>
            <a:r>
              <a:rPr lang="en-US" altLang="en-US" dirty="0">
                <a:solidFill>
                  <a:srgbClr val="FF0000"/>
                </a:solidFill>
              </a:rPr>
              <a:t>. </a:t>
            </a:r>
          </a:p>
          <a:p>
            <a:r>
              <a:rPr lang="en-US" altLang="en-US" dirty="0">
                <a:solidFill>
                  <a:srgbClr val="FF0000"/>
                </a:solidFill>
              </a:rPr>
              <a:t>Method </a:t>
            </a:r>
            <a:r>
              <a:rPr lang="en-US" altLang="en-US" dirty="0" err="1">
                <a:solidFill>
                  <a:srgbClr val="FF0000"/>
                </a:solidFill>
                <a:latin typeface="Consolas" panose="020B0609020204030204" pitchFamily="49" charset="0"/>
              </a:rPr>
              <a:t>ShowDialog</a:t>
            </a:r>
            <a:r>
              <a:rPr lang="en-US" altLang="en-US" dirty="0">
                <a:solidFill>
                  <a:srgbClr val="FF0000"/>
                </a:solidFill>
              </a:rPr>
              <a:t> returns a </a:t>
            </a:r>
            <a:r>
              <a:rPr lang="en-US" altLang="en-US" dirty="0" err="1">
                <a:solidFill>
                  <a:srgbClr val="FF0000"/>
                </a:solidFill>
                <a:latin typeface="Consolas" panose="020B0609020204030204" pitchFamily="49" charset="0"/>
              </a:rPr>
              <a:t>DialogResult</a:t>
            </a:r>
            <a:r>
              <a:rPr lang="en-US" altLang="en-US" dirty="0">
                <a:solidFill>
                  <a:srgbClr val="FF0000"/>
                </a:solidFill>
              </a:rPr>
              <a:t> specifying which button (</a:t>
            </a:r>
            <a:r>
              <a:rPr lang="en-US" altLang="en-US" b="1" dirty="0">
                <a:solidFill>
                  <a:srgbClr val="FF0000"/>
                </a:solidFill>
              </a:rPr>
              <a:t>Save</a:t>
            </a:r>
            <a:r>
              <a:rPr lang="en-US" altLang="en-US" dirty="0">
                <a:solidFill>
                  <a:srgbClr val="FF0000"/>
                </a:solidFill>
              </a:rPr>
              <a:t> or </a:t>
            </a:r>
            <a:r>
              <a:rPr lang="en-US" altLang="en-US" b="1" dirty="0">
                <a:solidFill>
                  <a:srgbClr val="FF0000"/>
                </a:solidFill>
              </a:rPr>
              <a:t>Cancel</a:t>
            </a:r>
            <a:r>
              <a:rPr lang="en-US" altLang="en-US" dirty="0">
                <a:solidFill>
                  <a:srgbClr val="FF0000"/>
                </a:solidFill>
              </a:rPr>
              <a:t>) the user clicked to close the dialog</a:t>
            </a:r>
            <a:r>
              <a:rPr lang="en-US" altLang="en-US" dirty="0"/>
              <a:t>. </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E6557E04-4532-4E7F-AD78-BC09FCE5FB67}"/>
              </a:ext>
            </a:extLst>
          </p:cNvPr>
          <p:cNvSpPr>
            <a:spLocks noGrp="1"/>
          </p:cNvSpPr>
          <p:nvPr>
            <p:ph type="sldNum" sz="quarter" idx="12"/>
          </p:nvPr>
        </p:nvSpPr>
        <p:spPr/>
        <p:txBody>
          <a:bodyPr/>
          <a:lstStyle/>
          <a:p>
            <a:fld id="{ECF7B65F-6439-4510-A70B-BD9CA32EDFC4}" type="slidenum">
              <a:rPr lang="en-US" smtClean="0"/>
              <a:t>42</a:t>
            </a:fld>
            <a:endParaRPr lang="en-US"/>
          </a:p>
        </p:txBody>
      </p:sp>
    </p:spTree>
    <p:extLst>
      <p:ext uri="{BB962C8B-B14F-4D97-AF65-F5344CB8AC3E}">
        <p14:creationId xmlns:p14="http://schemas.microsoft.com/office/powerpoint/2010/main" val="3060609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60575"/>
            <a:ext cx="12192000" cy="2736850"/>
          </a:xfrm>
          <a:prstGeom prst="rect">
            <a:avLst/>
          </a:prstGeom>
          <a:noFill/>
          <a:ln>
            <a:noFill/>
          </a:ln>
        </p:spPr>
      </p:pic>
      <p:sp>
        <p:nvSpPr>
          <p:cNvPr id="4" name="Slide Number Placeholder 3">
            <a:extLst>
              <a:ext uri="{FF2B5EF4-FFF2-40B4-BE49-F238E27FC236}">
                <a16:creationId xmlns:a16="http://schemas.microsoft.com/office/drawing/2014/main" id="{797C1436-A6E3-4C19-840C-F07883DBAD09}"/>
              </a:ext>
            </a:extLst>
          </p:cNvPr>
          <p:cNvSpPr>
            <a:spLocks noGrp="1"/>
          </p:cNvSpPr>
          <p:nvPr>
            <p:ph type="sldNum" sz="quarter" idx="12"/>
          </p:nvPr>
        </p:nvSpPr>
        <p:spPr/>
        <p:txBody>
          <a:bodyPr/>
          <a:lstStyle/>
          <a:p>
            <a:fld id="{ECF7B65F-6439-4510-A70B-BD9CA32EDFC4}" type="slidenum">
              <a:rPr lang="en-US" smtClean="0"/>
              <a:t>43</a:t>
            </a:fld>
            <a:endParaRPr lang="en-US"/>
          </a:p>
        </p:txBody>
      </p:sp>
    </p:spTree>
    <p:extLst>
      <p:ext uri="{BB962C8B-B14F-4D97-AF65-F5344CB8AC3E}">
        <p14:creationId xmlns:p14="http://schemas.microsoft.com/office/powerpoint/2010/main" val="373984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Method </a:t>
            </a:r>
            <a:r>
              <a:rPr lang="en-US" b="1" i="1" dirty="0" err="1"/>
              <a:t>enterButton_Click</a:t>
            </a:r>
            <a:endParaRPr lang="en-US" b="1" i="1" dirty="0"/>
          </a:p>
          <a:p>
            <a:r>
              <a:rPr lang="en-US" dirty="0"/>
              <a:t>After typing information into each </a:t>
            </a:r>
            <a:r>
              <a:rPr lang="en-US" dirty="0" err="1">
                <a:latin typeface="Consolas" panose="020B0609020204030204" pitchFamily="49" charset="0"/>
              </a:rPr>
              <a:t>TextBox</a:t>
            </a:r>
            <a:r>
              <a:rPr lang="en-US" dirty="0"/>
              <a:t>, the user clicks </a:t>
            </a:r>
            <a:r>
              <a:rPr lang="en-US" i="1" dirty="0"/>
              <a:t>Enter</a:t>
            </a:r>
            <a:r>
              <a:rPr lang="en-US" dirty="0"/>
              <a:t>, which calls </a:t>
            </a:r>
            <a:r>
              <a:rPr lang="en-US" dirty="0" err="1">
                <a:latin typeface="Consolas" panose="020B0609020204030204" pitchFamily="49" charset="0"/>
              </a:rPr>
              <a:t>enterButton_Click</a:t>
            </a:r>
            <a:r>
              <a:rPr lang="en-US" dirty="0"/>
              <a:t> (lines 70–119) to save the data from </a:t>
            </a:r>
            <a:r>
              <a:rPr lang="en-US" dirty="0">
                <a:solidFill>
                  <a:srgbClr val="FF0000"/>
                </a:solidFill>
              </a:rPr>
              <a:t>the </a:t>
            </a:r>
            <a:r>
              <a:rPr lang="en-US" dirty="0" err="1">
                <a:solidFill>
                  <a:srgbClr val="FF0000"/>
                </a:solidFill>
                <a:latin typeface="Consolas" panose="020B0609020204030204" pitchFamily="49" charset="0"/>
              </a:rPr>
              <a:t>TextBox</a:t>
            </a:r>
            <a:r>
              <a:rPr lang="en-US" dirty="0" err="1">
                <a:solidFill>
                  <a:srgbClr val="FF0000"/>
                </a:solidFill>
              </a:rPr>
              <a:t>es</a:t>
            </a:r>
            <a:r>
              <a:rPr lang="en-US" dirty="0">
                <a:solidFill>
                  <a:srgbClr val="FF0000"/>
                </a:solidFill>
              </a:rPr>
              <a:t> </a:t>
            </a:r>
            <a:r>
              <a:rPr lang="en-US" dirty="0"/>
              <a:t>into the </a:t>
            </a:r>
            <a:r>
              <a:rPr lang="en-US" dirty="0">
                <a:solidFill>
                  <a:srgbClr val="7030A0"/>
                </a:solidFill>
              </a:rPr>
              <a:t>user-specified file</a:t>
            </a:r>
            <a:r>
              <a:rPr lang="en-US" dirty="0"/>
              <a:t>. </a:t>
            </a:r>
          </a:p>
          <a:p>
            <a:r>
              <a:rPr lang="en-US" dirty="0"/>
              <a:t>If the user entered </a:t>
            </a:r>
            <a:r>
              <a:rPr lang="en-US" dirty="0">
                <a:solidFill>
                  <a:srgbClr val="FF0000"/>
                </a:solidFill>
              </a:rPr>
              <a:t>a valid account number</a:t>
            </a:r>
            <a:r>
              <a:rPr lang="en-US" dirty="0"/>
              <a:t>, lines 89–92 create a </a:t>
            </a:r>
            <a:r>
              <a:rPr lang="en-US" dirty="0">
                <a:latin typeface="Consolas" panose="020B0609020204030204" pitchFamily="49" charset="0"/>
              </a:rPr>
              <a:t>Record</a:t>
            </a:r>
            <a:r>
              <a:rPr lang="en-US" dirty="0"/>
              <a:t> containing the </a:t>
            </a:r>
            <a:r>
              <a:rPr lang="en-US" dirty="0" err="1">
                <a:latin typeface="Consolas" panose="020B0609020204030204" pitchFamily="49" charset="0"/>
              </a:rPr>
              <a:t>TextBox</a:t>
            </a:r>
            <a:r>
              <a:rPr lang="en-US" dirty="0"/>
              <a:t> values.</a:t>
            </a:r>
          </a:p>
          <a:p>
            <a:r>
              <a:rPr lang="en-US" dirty="0">
                <a:solidFill>
                  <a:srgbClr val="FF0000"/>
                </a:solidFill>
              </a:rPr>
              <a:t>If the user entered invalid data, the program throws a </a:t>
            </a:r>
            <a:r>
              <a:rPr lang="en-US" dirty="0" err="1">
                <a:solidFill>
                  <a:srgbClr val="FF0000"/>
                </a:solidFill>
                <a:latin typeface="Consolas" panose="020B0609020204030204" pitchFamily="49" charset="0"/>
              </a:rPr>
              <a:t>FormatException</a:t>
            </a:r>
            <a:r>
              <a:rPr lang="en-US" dirty="0">
                <a:solidFill>
                  <a:srgbClr val="FF0000"/>
                </a:solidFill>
              </a:rPr>
              <a:t>. </a:t>
            </a:r>
          </a:p>
          <a:p>
            <a:r>
              <a:rPr lang="en-US" dirty="0"/>
              <a:t>Lines 95–97 </a:t>
            </a:r>
            <a:r>
              <a:rPr lang="en-US" dirty="0">
                <a:solidFill>
                  <a:srgbClr val="FF0000"/>
                </a:solidFill>
              </a:rPr>
              <a:t>write the record to the file </a:t>
            </a:r>
            <a:r>
              <a:rPr lang="en-US" dirty="0"/>
              <a:t>by invoking method </a:t>
            </a:r>
            <a:r>
              <a:rPr lang="en-US" dirty="0" err="1">
                <a:solidFill>
                  <a:srgbClr val="FF0000"/>
                </a:solidFill>
                <a:latin typeface="Consolas" panose="020B0609020204030204" pitchFamily="49" charset="0"/>
              </a:rPr>
              <a:t>WriteLine</a:t>
            </a:r>
            <a:r>
              <a:rPr lang="en-US" dirty="0">
                <a:solidFill>
                  <a:srgbClr val="FF0000"/>
                </a:solidFill>
              </a:rPr>
              <a:t> of the </a:t>
            </a:r>
            <a:r>
              <a:rPr lang="en-US" dirty="0" err="1">
                <a:solidFill>
                  <a:srgbClr val="FF0000"/>
                </a:solidFill>
                <a:latin typeface="Consolas" panose="020B0609020204030204" pitchFamily="49" charset="0"/>
              </a:rPr>
              <a:t>StreamWriter</a:t>
            </a:r>
            <a:r>
              <a:rPr lang="en-US" dirty="0">
                <a:solidFill>
                  <a:srgbClr val="FF0000"/>
                </a:solidFill>
              </a:rPr>
              <a:t> </a:t>
            </a:r>
            <a:r>
              <a:rPr lang="en-US" dirty="0"/>
              <a:t>object that was created at line 53. </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1392570E-15AD-4DD1-88A6-697581F5734A}"/>
              </a:ext>
            </a:extLst>
          </p:cNvPr>
          <p:cNvSpPr>
            <a:spLocks noGrp="1"/>
          </p:cNvSpPr>
          <p:nvPr>
            <p:ph type="sldNum" sz="quarter" idx="12"/>
          </p:nvPr>
        </p:nvSpPr>
        <p:spPr/>
        <p:txBody>
          <a:bodyPr/>
          <a:lstStyle/>
          <a:p>
            <a:fld id="{ECF7B65F-6439-4510-A70B-BD9CA32EDFC4}" type="slidenum">
              <a:rPr lang="en-US" smtClean="0"/>
              <a:t>44</a:t>
            </a:fld>
            <a:endParaRPr lang="en-US"/>
          </a:p>
        </p:txBody>
      </p:sp>
    </p:spTree>
    <p:extLst>
      <p:ext uri="{BB962C8B-B14F-4D97-AF65-F5344CB8AC3E}">
        <p14:creationId xmlns:p14="http://schemas.microsoft.com/office/powerpoint/2010/main" val="1849522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Method </a:t>
            </a:r>
            <a:r>
              <a:rPr lang="en-US" b="1" i="1" dirty="0" err="1"/>
              <a:t>exitButton_Click</a:t>
            </a:r>
            <a:endParaRPr lang="en-US" b="1" i="1" dirty="0"/>
          </a:p>
          <a:p>
            <a:r>
              <a:rPr lang="en-US" dirty="0"/>
              <a:t>When the user clicks </a:t>
            </a:r>
            <a:r>
              <a:rPr lang="en-US" b="1" dirty="0"/>
              <a:t>Exit</a:t>
            </a:r>
            <a:r>
              <a:rPr lang="en-US" dirty="0"/>
              <a:t>, </a:t>
            </a:r>
            <a:r>
              <a:rPr lang="en-US" dirty="0" err="1">
                <a:latin typeface="Consolas" panose="020B0609020204030204" pitchFamily="49" charset="0"/>
              </a:rPr>
              <a:t>exitButton_Click</a:t>
            </a:r>
            <a:r>
              <a:rPr lang="en-US" dirty="0"/>
              <a:t> (lines 122–135) executes. </a:t>
            </a:r>
          </a:p>
          <a:p>
            <a:r>
              <a:rPr lang="en-US" dirty="0">
                <a:solidFill>
                  <a:srgbClr val="FF0000"/>
                </a:solidFill>
              </a:rPr>
              <a:t>Line 126 closes the </a:t>
            </a:r>
            <a:r>
              <a:rPr lang="en-US" dirty="0" err="1">
                <a:solidFill>
                  <a:srgbClr val="FF0000"/>
                </a:solidFill>
                <a:latin typeface="Consolas" panose="020B0609020204030204" pitchFamily="49" charset="0"/>
              </a:rPr>
              <a:t>StreamWriter</a:t>
            </a:r>
            <a:r>
              <a:rPr lang="en-US" dirty="0">
                <a:solidFill>
                  <a:srgbClr val="FF0000"/>
                </a:solidFill>
              </a:rPr>
              <a:t>, which automatically closes the </a:t>
            </a:r>
            <a:r>
              <a:rPr lang="en-US" dirty="0" err="1">
                <a:solidFill>
                  <a:srgbClr val="FF0000"/>
                </a:solidFill>
                <a:latin typeface="Consolas" panose="020B0609020204030204" pitchFamily="49" charset="0"/>
              </a:rPr>
              <a:t>FileStream</a:t>
            </a:r>
            <a:r>
              <a:rPr lang="en-US" dirty="0">
                <a:solidFill>
                  <a:srgbClr val="FF0000"/>
                </a:solidFill>
              </a:rPr>
              <a:t>. </a:t>
            </a:r>
          </a:p>
          <a:p>
            <a:r>
              <a:rPr lang="en-US" dirty="0"/>
              <a:t>Then, line 134 terminates the program. </a:t>
            </a:r>
          </a:p>
          <a:p>
            <a:r>
              <a:rPr lang="en-US" dirty="0">
                <a:solidFill>
                  <a:srgbClr val="FF0000"/>
                </a:solidFill>
              </a:rPr>
              <a:t>Note that method </a:t>
            </a:r>
            <a:r>
              <a:rPr lang="en-US" dirty="0">
                <a:solidFill>
                  <a:srgbClr val="FF0000"/>
                </a:solidFill>
                <a:latin typeface="Consolas" panose="020B0609020204030204" pitchFamily="49" charset="0"/>
              </a:rPr>
              <a:t>Close</a:t>
            </a:r>
            <a:r>
              <a:rPr lang="en-US" dirty="0">
                <a:solidFill>
                  <a:srgbClr val="FF0000"/>
                </a:solidFill>
              </a:rPr>
              <a:t> is called in a </a:t>
            </a:r>
            <a:r>
              <a:rPr lang="en-US" dirty="0">
                <a:solidFill>
                  <a:srgbClr val="FF0000"/>
                </a:solidFill>
                <a:latin typeface="Consolas" panose="020B0609020204030204" pitchFamily="49" charset="0"/>
              </a:rPr>
              <a:t>try</a:t>
            </a:r>
            <a:r>
              <a:rPr lang="en-US" dirty="0">
                <a:solidFill>
                  <a:srgbClr val="FF0000"/>
                </a:solidFill>
              </a:rPr>
              <a:t> block. </a:t>
            </a:r>
          </a:p>
          <a:p>
            <a:r>
              <a:rPr lang="en-US" dirty="0">
                <a:solidFill>
                  <a:srgbClr val="FF0000"/>
                </a:solidFill>
              </a:rPr>
              <a:t>Method </a:t>
            </a:r>
            <a:r>
              <a:rPr lang="en-US" dirty="0">
                <a:solidFill>
                  <a:srgbClr val="FF0000"/>
                </a:solidFill>
                <a:latin typeface="Consolas" panose="020B0609020204030204" pitchFamily="49" charset="0"/>
              </a:rPr>
              <a:t>Close</a:t>
            </a:r>
            <a:r>
              <a:rPr lang="en-US" dirty="0">
                <a:solidFill>
                  <a:srgbClr val="FF0000"/>
                </a:solidFill>
              </a:rPr>
              <a:t> throws an </a:t>
            </a:r>
            <a:r>
              <a:rPr lang="en-US" dirty="0" err="1">
                <a:solidFill>
                  <a:srgbClr val="FF0000"/>
                </a:solidFill>
                <a:latin typeface="Consolas" panose="020B0609020204030204" pitchFamily="49" charset="0"/>
              </a:rPr>
              <a:t>IOException</a:t>
            </a:r>
            <a:r>
              <a:rPr lang="en-US" dirty="0">
                <a:solidFill>
                  <a:srgbClr val="FF0000"/>
                </a:solidFill>
              </a:rPr>
              <a:t> if the file or stream cannot be closed properly. </a:t>
            </a:r>
          </a:p>
          <a:p>
            <a:r>
              <a:rPr lang="en-US" dirty="0">
                <a:solidFill>
                  <a:srgbClr val="FF0000"/>
                </a:solidFill>
              </a:rPr>
              <a:t>In this case, it’s important to notify the user that the information in the file or stream might be corrupted.</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30C8BDEC-142F-4733-A222-B6C5861C52FB}"/>
              </a:ext>
            </a:extLst>
          </p:cNvPr>
          <p:cNvSpPr>
            <a:spLocks noGrp="1"/>
          </p:cNvSpPr>
          <p:nvPr>
            <p:ph type="sldNum" sz="quarter" idx="12"/>
          </p:nvPr>
        </p:nvSpPr>
        <p:spPr/>
        <p:txBody>
          <a:bodyPr/>
          <a:lstStyle/>
          <a:p>
            <a:fld id="{ECF7B65F-6439-4510-A70B-BD9CA32EDFC4}" type="slidenum">
              <a:rPr lang="en-US" smtClean="0"/>
              <a:t>45</a:t>
            </a:fld>
            <a:endParaRPr lang="en-US"/>
          </a:p>
        </p:txBody>
      </p:sp>
    </p:spTree>
    <p:extLst>
      <p:ext uri="{BB962C8B-B14F-4D97-AF65-F5344CB8AC3E}">
        <p14:creationId xmlns:p14="http://schemas.microsoft.com/office/powerpoint/2010/main" val="3198104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35138"/>
            <a:ext cx="12192000" cy="3386137"/>
          </a:xfrm>
          <a:prstGeom prst="rect">
            <a:avLst/>
          </a:prstGeom>
          <a:noFill/>
          <a:ln>
            <a:noFill/>
          </a:ln>
        </p:spPr>
      </p:pic>
      <p:sp>
        <p:nvSpPr>
          <p:cNvPr id="4" name="Arrow: Right 3">
            <a:extLst>
              <a:ext uri="{FF2B5EF4-FFF2-40B4-BE49-F238E27FC236}">
                <a16:creationId xmlns:a16="http://schemas.microsoft.com/office/drawing/2014/main" id="{DA7F7C39-A74B-47C3-B8D9-3FA636B8426E}"/>
              </a:ext>
            </a:extLst>
          </p:cNvPr>
          <p:cNvSpPr/>
          <p:nvPr/>
        </p:nvSpPr>
        <p:spPr>
          <a:xfrm>
            <a:off x="399496" y="28142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64F6AE0-841E-4C32-847A-1601DA488B0C}"/>
              </a:ext>
            </a:extLst>
          </p:cNvPr>
          <p:cNvSpPr>
            <a:spLocks noGrp="1"/>
          </p:cNvSpPr>
          <p:nvPr>
            <p:ph type="sldNum" sz="quarter" idx="12"/>
          </p:nvPr>
        </p:nvSpPr>
        <p:spPr/>
        <p:txBody>
          <a:bodyPr/>
          <a:lstStyle/>
          <a:p>
            <a:fld id="{ECF7B65F-6439-4510-A70B-BD9CA32EDFC4}" type="slidenum">
              <a:rPr lang="en-US" smtClean="0"/>
              <a:t>46</a:t>
            </a:fld>
            <a:endParaRPr lang="en-US"/>
          </a:p>
        </p:txBody>
      </p:sp>
    </p:spTree>
    <p:extLst>
      <p:ext uri="{BB962C8B-B14F-4D97-AF65-F5344CB8AC3E}">
        <p14:creationId xmlns:p14="http://schemas.microsoft.com/office/powerpoint/2010/main" val="2993329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p:txBody>
          <a:bodyPr/>
          <a:lstStyle/>
          <a:p>
            <a:pPr marL="109537" indent="0">
              <a:buNone/>
            </a:pPr>
            <a:r>
              <a:rPr lang="en-US" b="1" i="1" dirty="0"/>
              <a:t>Sample Data</a:t>
            </a:r>
          </a:p>
          <a:p>
            <a:r>
              <a:rPr lang="en-US" dirty="0"/>
              <a:t>To test the program, we entered information for the accounts shown in Fig. 17.5. </a:t>
            </a:r>
          </a:p>
          <a:p>
            <a:r>
              <a:rPr lang="en-US" dirty="0"/>
              <a:t>The program does not depict how the data records are stored in the file. </a:t>
            </a:r>
          </a:p>
          <a:p>
            <a:r>
              <a:rPr lang="en-US" dirty="0">
                <a:solidFill>
                  <a:srgbClr val="FF0000"/>
                </a:solidFill>
              </a:rPr>
              <a:t>To verify that the file has been created successfully, we create a program in the next section to read and display the file. </a:t>
            </a:r>
          </a:p>
          <a:p>
            <a:r>
              <a:rPr lang="en-US" dirty="0"/>
              <a:t>Since this is a text file, you can actually open it in any text editor to see its contents.</a:t>
            </a:r>
          </a:p>
        </p:txBody>
      </p:sp>
      <p:sp>
        <p:nvSpPr>
          <p:cNvPr id="3" name="Title 2"/>
          <p:cNvSpPr>
            <a:spLocks noGrp="1"/>
          </p:cNvSpPr>
          <p:nvPr>
            <p:ph type="title"/>
          </p:nvPr>
        </p:nvSpPr>
        <p:spPr/>
        <p:txBody>
          <a:bodyPr>
            <a:normAutofit fontScale="90000"/>
          </a:bodyPr>
          <a:lstStyle/>
          <a:p>
            <a:r>
              <a:rPr lang="en-US" dirty="0"/>
              <a:t>17.3 Creating a Sequential-Access Text File (cont.)</a:t>
            </a:r>
          </a:p>
        </p:txBody>
      </p:sp>
      <p:sp>
        <p:nvSpPr>
          <p:cNvPr id="2" name="Slide Number Placeholder 1">
            <a:extLst>
              <a:ext uri="{FF2B5EF4-FFF2-40B4-BE49-F238E27FC236}">
                <a16:creationId xmlns:a16="http://schemas.microsoft.com/office/drawing/2014/main" id="{963D9045-7E3B-44CC-9E5D-E116EA3EACDF}"/>
              </a:ext>
            </a:extLst>
          </p:cNvPr>
          <p:cNvSpPr>
            <a:spLocks noGrp="1"/>
          </p:cNvSpPr>
          <p:nvPr>
            <p:ph type="sldNum" sz="quarter" idx="12"/>
          </p:nvPr>
        </p:nvSpPr>
        <p:spPr/>
        <p:txBody>
          <a:bodyPr/>
          <a:lstStyle/>
          <a:p>
            <a:fld id="{ECF7B65F-6439-4510-A70B-BD9CA32EDFC4}" type="slidenum">
              <a:rPr lang="en-US" smtClean="0"/>
              <a:t>47</a:t>
            </a:fld>
            <a:endParaRPr lang="en-US"/>
          </a:p>
        </p:txBody>
      </p:sp>
    </p:spTree>
    <p:extLst>
      <p:ext uri="{BB962C8B-B14F-4D97-AF65-F5344CB8AC3E}">
        <p14:creationId xmlns:p14="http://schemas.microsoft.com/office/powerpoint/2010/main" val="3306344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7150"/>
            <a:ext cx="12192000" cy="6742113"/>
          </a:xfrm>
          <a:prstGeom prst="rect">
            <a:avLst/>
          </a:prstGeom>
          <a:noFill/>
          <a:ln>
            <a:noFill/>
          </a:ln>
        </p:spPr>
      </p:pic>
      <p:sp>
        <p:nvSpPr>
          <p:cNvPr id="4" name="Slide Number Placeholder 3">
            <a:extLst>
              <a:ext uri="{FF2B5EF4-FFF2-40B4-BE49-F238E27FC236}">
                <a16:creationId xmlns:a16="http://schemas.microsoft.com/office/drawing/2014/main" id="{62015E72-28B5-4876-83C3-BBC1A34619B3}"/>
              </a:ext>
            </a:extLst>
          </p:cNvPr>
          <p:cNvSpPr>
            <a:spLocks noGrp="1"/>
          </p:cNvSpPr>
          <p:nvPr>
            <p:ph type="sldNum" sz="quarter" idx="12"/>
          </p:nvPr>
        </p:nvSpPr>
        <p:spPr/>
        <p:txBody>
          <a:bodyPr/>
          <a:lstStyle/>
          <a:p>
            <a:fld id="{ECF7B65F-6439-4510-A70B-BD9CA32EDFC4}" type="slidenum">
              <a:rPr lang="en-US" smtClean="0"/>
              <a:t>48</a:t>
            </a:fld>
            <a:endParaRPr lang="en-US"/>
          </a:p>
        </p:txBody>
      </p:sp>
    </p:spTree>
    <p:extLst>
      <p:ext uri="{BB962C8B-B14F-4D97-AF65-F5344CB8AC3E}">
        <p14:creationId xmlns:p14="http://schemas.microsoft.com/office/powerpoint/2010/main" val="701070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F2A060-FE07-40EA-A7F7-336F61F2F79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9C0528D5-B96E-4116-B596-EC398945250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CB9DABC-14E1-4A80-A5CC-6ED60547E688}"/>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60A4A54D-3C0F-4204-8328-BB21CD202065}"/>
              </a:ext>
            </a:extLst>
          </p:cNvPr>
          <p:cNvSpPr>
            <a:spLocks noGrp="1"/>
          </p:cNvSpPr>
          <p:nvPr>
            <p:ph type="sldNum" sz="quarter" idx="12"/>
          </p:nvPr>
        </p:nvSpPr>
        <p:spPr/>
        <p:txBody>
          <a:bodyPr/>
          <a:lstStyle/>
          <a:p>
            <a:fld id="{ECF7B65F-6439-4510-A70B-BD9CA32EDFC4}" type="slidenum">
              <a:rPr lang="en-US" smtClean="0"/>
              <a:t>49</a:t>
            </a:fld>
            <a:endParaRPr lang="en-US"/>
          </a:p>
        </p:txBody>
      </p:sp>
    </p:spTree>
    <p:extLst>
      <p:ext uri="{BB962C8B-B14F-4D97-AF65-F5344CB8AC3E}">
        <p14:creationId xmlns:p14="http://schemas.microsoft.com/office/powerpoint/2010/main" val="657713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lstStyle/>
          <a:p>
            <a:r>
              <a:rPr lang="en-US" altLang="en-US" u="sng" dirty="0"/>
              <a:t>C# views </a:t>
            </a:r>
            <a:r>
              <a:rPr lang="en-US" altLang="en-US" u="sng" dirty="0">
                <a:solidFill>
                  <a:srgbClr val="7030A0"/>
                </a:solidFill>
              </a:rPr>
              <a:t>each file </a:t>
            </a:r>
            <a:r>
              <a:rPr lang="en-US" altLang="en-US" u="sng" dirty="0"/>
              <a:t>as a </a:t>
            </a:r>
            <a:r>
              <a:rPr lang="en-US" altLang="en-US" u="sng" dirty="0">
                <a:solidFill>
                  <a:srgbClr val="7030A0"/>
                </a:solidFill>
              </a:rPr>
              <a:t>sequential </a:t>
            </a:r>
            <a:r>
              <a:rPr lang="en-US" altLang="en-US" u="sng" dirty="0">
                <a:solidFill>
                  <a:srgbClr val="FF0000"/>
                </a:solidFill>
              </a:rPr>
              <a:t>stream of bytes </a:t>
            </a:r>
            <a:r>
              <a:rPr lang="en-US" altLang="en-US" u="sng" dirty="0"/>
              <a:t>(Fig. 17.1). </a:t>
            </a:r>
          </a:p>
          <a:p>
            <a:r>
              <a:rPr lang="en-US" altLang="en-US" u="sng" dirty="0">
                <a:solidFill>
                  <a:srgbClr val="FF0000"/>
                </a:solidFill>
              </a:rPr>
              <a:t>Each file </a:t>
            </a:r>
            <a:r>
              <a:rPr lang="en-US" altLang="en-US" u="sng" dirty="0"/>
              <a:t>ends either with an </a:t>
            </a:r>
            <a:r>
              <a:rPr lang="en-US" altLang="en-US" u="sng" dirty="0">
                <a:solidFill>
                  <a:srgbClr val="FF0000"/>
                </a:solidFill>
              </a:rPr>
              <a:t>end-of-file marker </a:t>
            </a:r>
            <a:r>
              <a:rPr lang="en-US" altLang="en-US" u="sng" dirty="0"/>
              <a:t>or at a </a:t>
            </a:r>
            <a:r>
              <a:rPr lang="en-US" altLang="en-US" u="sng" dirty="0">
                <a:solidFill>
                  <a:srgbClr val="FF0000"/>
                </a:solidFill>
              </a:rPr>
              <a:t>specific byte number? </a:t>
            </a:r>
            <a:r>
              <a:rPr lang="en-US" altLang="en-US" u="sng" dirty="0"/>
              <a:t>that’s recorded in a </a:t>
            </a:r>
            <a:r>
              <a:rPr lang="en-US" altLang="en-US" u="sng" dirty="0">
                <a:solidFill>
                  <a:srgbClr val="7030A0"/>
                </a:solidFill>
              </a:rPr>
              <a:t>system-maintained administrative data structure. </a:t>
            </a:r>
          </a:p>
          <a:p>
            <a:r>
              <a:rPr lang="en-US" altLang="en-US" u="sng" dirty="0">
                <a:solidFill>
                  <a:srgbClr val="FF0000"/>
                </a:solidFill>
              </a:rPr>
              <a:t>When a file is opened</a:t>
            </a:r>
            <a:r>
              <a:rPr lang="en-US" altLang="en-US" u="sng" dirty="0"/>
              <a:t>, an </a:t>
            </a:r>
            <a:r>
              <a:rPr lang="en-US" altLang="en-US" u="sng" dirty="0">
                <a:solidFill>
                  <a:srgbClr val="7030A0"/>
                </a:solidFill>
              </a:rPr>
              <a:t>object is created </a:t>
            </a:r>
            <a:r>
              <a:rPr lang="en-US" altLang="en-US" u="sng" dirty="0"/>
              <a:t>and a </a:t>
            </a:r>
            <a:r>
              <a:rPr lang="en-US" altLang="en-US" u="sng" dirty="0">
                <a:solidFill>
                  <a:srgbClr val="7030A0"/>
                </a:solidFill>
              </a:rPr>
              <a:t>stream(</a:t>
            </a:r>
            <a:r>
              <a:rPr lang="en-US" altLang="en-US" u="sng" dirty="0">
                <a:solidFill>
                  <a:srgbClr val="FF0000"/>
                </a:solidFill>
              </a:rPr>
              <a:t>buffer</a:t>
            </a:r>
            <a:r>
              <a:rPr lang="en-US" altLang="en-US" u="sng" dirty="0">
                <a:solidFill>
                  <a:srgbClr val="7030A0"/>
                </a:solidFill>
              </a:rPr>
              <a:t>) is associated with the object. </a:t>
            </a:r>
          </a:p>
        </p:txBody>
      </p:sp>
      <p:sp>
        <p:nvSpPr>
          <p:cNvPr id="3" name="Title 2"/>
          <p:cNvSpPr>
            <a:spLocks noGrp="1"/>
          </p:cNvSpPr>
          <p:nvPr>
            <p:ph type="title"/>
          </p:nvPr>
        </p:nvSpPr>
        <p:spPr/>
        <p:txBody>
          <a:bodyPr/>
          <a:lstStyle/>
          <a:p>
            <a:r>
              <a:rPr lang="en-US"/>
              <a:t>17.2 Files and Streams</a:t>
            </a:r>
            <a:endParaRPr lang="en-US" dirty="0"/>
          </a:p>
        </p:txBody>
      </p:sp>
      <p:sp>
        <p:nvSpPr>
          <p:cNvPr id="2" name="Slide Number Placeholder 1">
            <a:extLst>
              <a:ext uri="{FF2B5EF4-FFF2-40B4-BE49-F238E27FC236}">
                <a16:creationId xmlns:a16="http://schemas.microsoft.com/office/drawing/2014/main" id="{F60BB6FB-B425-4F7A-91AF-3E01769EA6C7}"/>
              </a:ext>
            </a:extLst>
          </p:cNvPr>
          <p:cNvSpPr>
            <a:spLocks noGrp="1"/>
          </p:cNvSpPr>
          <p:nvPr>
            <p:ph type="sldNum" sz="quarter" idx="12"/>
          </p:nvPr>
        </p:nvSpPr>
        <p:spPr/>
        <p:txBody>
          <a:bodyPr/>
          <a:lstStyle/>
          <a:p>
            <a:fld id="{ECF7B65F-6439-4510-A70B-BD9CA32EDFC4}" type="slidenum">
              <a:rPr lang="en-US" smtClean="0"/>
              <a:t>5</a:t>
            </a:fld>
            <a:endParaRPr lang="en-US"/>
          </a:p>
        </p:txBody>
      </p:sp>
    </p:spTree>
    <p:extLst>
      <p:ext uri="{BB962C8B-B14F-4D97-AF65-F5344CB8AC3E}">
        <p14:creationId xmlns:p14="http://schemas.microsoft.com/office/powerpoint/2010/main" val="36297358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p:txBody>
          <a:bodyPr/>
          <a:lstStyle/>
          <a:p>
            <a:r>
              <a:rPr lang="en-US" altLang="en-US" dirty="0">
                <a:solidFill>
                  <a:srgbClr val="FF0000"/>
                </a:solidFill>
              </a:rPr>
              <a:t>Class </a:t>
            </a:r>
            <a:r>
              <a:rPr lang="en-US" altLang="en-US" dirty="0" err="1">
                <a:solidFill>
                  <a:srgbClr val="FF0000"/>
                </a:solidFill>
                <a:latin typeface="Consolas" panose="020B0609020204030204" pitchFamily="49" charset="0"/>
              </a:rPr>
              <a:t>ReadSequentialAccessFileForm</a:t>
            </a:r>
            <a:r>
              <a:rPr lang="en-US" altLang="en-US" dirty="0">
                <a:solidFill>
                  <a:srgbClr val="FF0000"/>
                </a:solidFill>
              </a:rPr>
              <a:t> (Fig. 17.6) reads records from the file created by the program in Fig. 17.4, then displays the contents of each record. </a:t>
            </a:r>
          </a:p>
          <a:p>
            <a:r>
              <a:rPr lang="en-US" altLang="en-US" dirty="0"/>
              <a:t>Much of the code in this example is similar to that of Fig. 17.4, so we </a:t>
            </a:r>
            <a:r>
              <a:rPr lang="en-US" altLang="en-US" dirty="0">
                <a:solidFill>
                  <a:srgbClr val="FF0000"/>
                </a:solidFill>
              </a:rPr>
              <a:t>discuss only the unique aspects of the app</a:t>
            </a:r>
            <a:r>
              <a:rPr lang="en-US" altLang="en-US" dirty="0"/>
              <a:t>.</a:t>
            </a:r>
          </a:p>
        </p:txBody>
      </p:sp>
      <p:sp>
        <p:nvSpPr>
          <p:cNvPr id="3" name="Title 2"/>
          <p:cNvSpPr>
            <a:spLocks noGrp="1"/>
          </p:cNvSpPr>
          <p:nvPr>
            <p:ph type="title"/>
          </p:nvPr>
        </p:nvSpPr>
        <p:spPr/>
        <p:txBody>
          <a:bodyPr>
            <a:normAutofit fontScale="90000"/>
          </a:bodyPr>
          <a:lstStyle/>
          <a:p>
            <a:r>
              <a:rPr lang="en-US" dirty="0"/>
              <a:t>17.4 </a:t>
            </a:r>
            <a:r>
              <a:rPr lang="en-US" dirty="0">
                <a:solidFill>
                  <a:srgbClr val="FF0000"/>
                </a:solidFill>
              </a:rPr>
              <a:t>Reading Data from a Sequential-Access Text File</a:t>
            </a:r>
          </a:p>
        </p:txBody>
      </p:sp>
      <p:sp>
        <p:nvSpPr>
          <p:cNvPr id="2" name="Slide Number Placeholder 1">
            <a:extLst>
              <a:ext uri="{FF2B5EF4-FFF2-40B4-BE49-F238E27FC236}">
                <a16:creationId xmlns:a16="http://schemas.microsoft.com/office/drawing/2014/main" id="{7D96FCA7-062A-4B29-A1A8-5B749D395D41}"/>
              </a:ext>
            </a:extLst>
          </p:cNvPr>
          <p:cNvSpPr>
            <a:spLocks noGrp="1"/>
          </p:cNvSpPr>
          <p:nvPr>
            <p:ph type="sldNum" sz="quarter" idx="12"/>
          </p:nvPr>
        </p:nvSpPr>
        <p:spPr/>
        <p:txBody>
          <a:bodyPr/>
          <a:lstStyle/>
          <a:p>
            <a:fld id="{ECF7B65F-6439-4510-A70B-BD9CA32EDFC4}" type="slidenum">
              <a:rPr lang="en-US" smtClean="0"/>
              <a:t>50</a:t>
            </a:fld>
            <a:endParaRPr lang="en-US"/>
          </a:p>
        </p:txBody>
      </p:sp>
    </p:spTree>
    <p:extLst>
      <p:ext uri="{BB962C8B-B14F-4D97-AF65-F5344CB8AC3E}">
        <p14:creationId xmlns:p14="http://schemas.microsoft.com/office/powerpoint/2010/main" val="2161850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74650" y="0"/>
            <a:ext cx="11441113" cy="6858000"/>
          </a:xfrm>
          <a:prstGeom prst="rect">
            <a:avLst/>
          </a:prstGeom>
          <a:noFill/>
          <a:ln>
            <a:noFill/>
          </a:ln>
        </p:spPr>
      </p:pic>
      <p:sp>
        <p:nvSpPr>
          <p:cNvPr id="4" name="Arrow: Right 3">
            <a:extLst>
              <a:ext uri="{FF2B5EF4-FFF2-40B4-BE49-F238E27FC236}">
                <a16:creationId xmlns:a16="http://schemas.microsoft.com/office/drawing/2014/main" id="{D36F2D18-2489-4701-9A70-C009EB535107}"/>
              </a:ext>
            </a:extLst>
          </p:cNvPr>
          <p:cNvSpPr/>
          <p:nvPr/>
        </p:nvSpPr>
        <p:spPr>
          <a:xfrm>
            <a:off x="1269507" y="360433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27F5217-A704-4222-9C0A-90891A844A7B}"/>
              </a:ext>
            </a:extLst>
          </p:cNvPr>
          <p:cNvSpPr>
            <a:spLocks noGrp="1"/>
          </p:cNvSpPr>
          <p:nvPr>
            <p:ph type="sldNum" sz="quarter" idx="12"/>
          </p:nvPr>
        </p:nvSpPr>
        <p:spPr/>
        <p:txBody>
          <a:bodyPr/>
          <a:lstStyle/>
          <a:p>
            <a:fld id="{ECF7B65F-6439-4510-A70B-BD9CA32EDFC4}" type="slidenum">
              <a:rPr lang="en-US" smtClean="0"/>
              <a:t>51</a:t>
            </a:fld>
            <a:endParaRPr lang="en-US"/>
          </a:p>
        </p:txBody>
      </p:sp>
    </p:spTree>
    <p:extLst>
      <p:ext uri="{BB962C8B-B14F-4D97-AF65-F5344CB8AC3E}">
        <p14:creationId xmlns:p14="http://schemas.microsoft.com/office/powerpoint/2010/main" val="1345452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23975" y="0"/>
            <a:ext cx="9544050" cy="6858000"/>
          </a:xfrm>
          <a:prstGeom prst="rect">
            <a:avLst/>
          </a:prstGeom>
          <a:noFill/>
          <a:ln>
            <a:noFill/>
          </a:ln>
        </p:spPr>
      </p:pic>
      <p:sp>
        <p:nvSpPr>
          <p:cNvPr id="4" name="Arrow: Right 3">
            <a:extLst>
              <a:ext uri="{FF2B5EF4-FFF2-40B4-BE49-F238E27FC236}">
                <a16:creationId xmlns:a16="http://schemas.microsoft.com/office/drawing/2014/main" id="{9B4B0A02-D783-4F8B-933B-CBB54C8028E7}"/>
              </a:ext>
            </a:extLst>
          </p:cNvPr>
          <p:cNvSpPr/>
          <p:nvPr/>
        </p:nvSpPr>
        <p:spPr>
          <a:xfrm>
            <a:off x="2263807" y="39061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5" name="Slide Number Placeholder 4">
            <a:extLst>
              <a:ext uri="{FF2B5EF4-FFF2-40B4-BE49-F238E27FC236}">
                <a16:creationId xmlns:a16="http://schemas.microsoft.com/office/drawing/2014/main" id="{2E0C8D8E-0095-44F3-9557-6A532BE4AB27}"/>
              </a:ext>
            </a:extLst>
          </p:cNvPr>
          <p:cNvSpPr>
            <a:spLocks noGrp="1"/>
          </p:cNvSpPr>
          <p:nvPr>
            <p:ph type="sldNum" sz="quarter" idx="12"/>
          </p:nvPr>
        </p:nvSpPr>
        <p:spPr/>
        <p:txBody>
          <a:bodyPr/>
          <a:lstStyle/>
          <a:p>
            <a:fld id="{ECF7B65F-6439-4510-A70B-BD9CA32EDFC4}" type="slidenum">
              <a:rPr lang="en-US" smtClean="0"/>
              <a:t>52</a:t>
            </a:fld>
            <a:endParaRPr lang="en-US"/>
          </a:p>
        </p:txBody>
      </p:sp>
    </p:spTree>
    <p:extLst>
      <p:ext uri="{BB962C8B-B14F-4D97-AF65-F5344CB8AC3E}">
        <p14:creationId xmlns:p14="http://schemas.microsoft.com/office/powerpoint/2010/main" val="580860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23975" y="0"/>
            <a:ext cx="9544050" cy="6858000"/>
          </a:xfrm>
          <a:prstGeom prst="rect">
            <a:avLst/>
          </a:prstGeom>
          <a:noFill/>
          <a:ln>
            <a:noFill/>
          </a:ln>
        </p:spPr>
      </p:pic>
      <p:sp>
        <p:nvSpPr>
          <p:cNvPr id="4" name="Arrow: Right 3">
            <a:extLst>
              <a:ext uri="{FF2B5EF4-FFF2-40B4-BE49-F238E27FC236}">
                <a16:creationId xmlns:a16="http://schemas.microsoft.com/office/drawing/2014/main" id="{CF41F056-A248-4674-9856-03F82CDCCCCF}"/>
              </a:ext>
            </a:extLst>
          </p:cNvPr>
          <p:cNvSpPr/>
          <p:nvPr/>
        </p:nvSpPr>
        <p:spPr>
          <a:xfrm>
            <a:off x="3071674" y="241472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4E3A98B-409F-4858-AD9A-80022BB7A37E}"/>
              </a:ext>
            </a:extLst>
          </p:cNvPr>
          <p:cNvSpPr>
            <a:spLocks noGrp="1"/>
          </p:cNvSpPr>
          <p:nvPr>
            <p:ph type="sldNum" sz="quarter" idx="12"/>
          </p:nvPr>
        </p:nvSpPr>
        <p:spPr/>
        <p:txBody>
          <a:bodyPr/>
          <a:lstStyle/>
          <a:p>
            <a:fld id="{ECF7B65F-6439-4510-A70B-BD9CA32EDFC4}" type="slidenum">
              <a:rPr lang="en-US" smtClean="0"/>
              <a:t>53</a:t>
            </a:fld>
            <a:endParaRPr lang="en-US"/>
          </a:p>
        </p:txBody>
      </p:sp>
    </p:spTree>
    <p:extLst>
      <p:ext uri="{BB962C8B-B14F-4D97-AF65-F5344CB8AC3E}">
        <p14:creationId xmlns:p14="http://schemas.microsoft.com/office/powerpoint/2010/main" val="1679655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84250" y="0"/>
            <a:ext cx="10221913" cy="6858000"/>
          </a:xfrm>
          <a:prstGeom prst="rect">
            <a:avLst/>
          </a:prstGeom>
          <a:noFill/>
          <a:ln>
            <a:noFill/>
          </a:ln>
        </p:spPr>
      </p:pic>
      <p:sp>
        <p:nvSpPr>
          <p:cNvPr id="4" name="Arrow: Right 3">
            <a:extLst>
              <a:ext uri="{FF2B5EF4-FFF2-40B4-BE49-F238E27FC236}">
                <a16:creationId xmlns:a16="http://schemas.microsoft.com/office/drawing/2014/main" id="{25F30168-71F9-48B1-BABF-A65CF1F31C66}"/>
              </a:ext>
            </a:extLst>
          </p:cNvPr>
          <p:cNvSpPr/>
          <p:nvPr/>
        </p:nvSpPr>
        <p:spPr>
          <a:xfrm>
            <a:off x="2285951" y="362540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3C43ADB9-87F9-41CA-A8BD-60B396247CAE}"/>
              </a:ext>
            </a:extLst>
          </p:cNvPr>
          <p:cNvSpPr/>
          <p:nvPr/>
        </p:nvSpPr>
        <p:spPr>
          <a:xfrm>
            <a:off x="2285951" y="29443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697617B5-B8A1-4D9D-96F2-1593A933F2B9}"/>
              </a:ext>
            </a:extLst>
          </p:cNvPr>
          <p:cNvSpPr/>
          <p:nvPr/>
        </p:nvSpPr>
        <p:spPr>
          <a:xfrm>
            <a:off x="2285951" y="193533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6F2E03C-6E24-411A-9B8F-60655170D94D}"/>
              </a:ext>
            </a:extLst>
          </p:cNvPr>
          <p:cNvSpPr>
            <a:spLocks noGrp="1"/>
          </p:cNvSpPr>
          <p:nvPr>
            <p:ph type="sldNum" sz="quarter" idx="12"/>
          </p:nvPr>
        </p:nvSpPr>
        <p:spPr/>
        <p:txBody>
          <a:bodyPr/>
          <a:lstStyle/>
          <a:p>
            <a:fld id="{ECF7B65F-6439-4510-A70B-BD9CA32EDFC4}" type="slidenum">
              <a:rPr lang="en-US" smtClean="0"/>
              <a:t>54</a:t>
            </a:fld>
            <a:endParaRPr lang="en-US"/>
          </a:p>
        </p:txBody>
      </p:sp>
    </p:spTree>
    <p:extLst>
      <p:ext uri="{BB962C8B-B14F-4D97-AF65-F5344CB8AC3E}">
        <p14:creationId xmlns:p14="http://schemas.microsoft.com/office/powerpoint/2010/main" val="3101461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2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00063"/>
            <a:ext cx="12192000" cy="5856287"/>
          </a:xfrm>
          <a:prstGeom prst="rect">
            <a:avLst/>
          </a:prstGeom>
          <a:noFill/>
          <a:ln>
            <a:noFill/>
          </a:ln>
        </p:spPr>
      </p:pic>
      <p:sp>
        <p:nvSpPr>
          <p:cNvPr id="4" name="Slide Number Placeholder 3">
            <a:extLst>
              <a:ext uri="{FF2B5EF4-FFF2-40B4-BE49-F238E27FC236}">
                <a16:creationId xmlns:a16="http://schemas.microsoft.com/office/drawing/2014/main" id="{35B3C50C-B4D5-4DBA-8E71-58720B8653F0}"/>
              </a:ext>
            </a:extLst>
          </p:cNvPr>
          <p:cNvSpPr>
            <a:spLocks noGrp="1"/>
          </p:cNvSpPr>
          <p:nvPr>
            <p:ph type="sldNum" sz="quarter" idx="12"/>
          </p:nvPr>
        </p:nvSpPr>
        <p:spPr/>
        <p:txBody>
          <a:bodyPr/>
          <a:lstStyle/>
          <a:p>
            <a:fld id="{ECF7B65F-6439-4510-A70B-BD9CA32EDFC4}" type="slidenum">
              <a:rPr lang="en-US" smtClean="0"/>
              <a:t>55</a:t>
            </a:fld>
            <a:endParaRPr lang="en-US"/>
          </a:p>
        </p:txBody>
      </p:sp>
    </p:spTree>
    <p:extLst>
      <p:ext uri="{BB962C8B-B14F-4D97-AF65-F5344CB8AC3E}">
        <p14:creationId xmlns:p14="http://schemas.microsoft.com/office/powerpoint/2010/main" val="3192928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46D315-1B1F-4C11-B6D6-A9D6BA235CBB}"/>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6F4BE895-A1F6-49B7-B727-A8063E50BA7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9F00983A-8616-4340-B4CC-CA46F8F6E82F}"/>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12602DB6-F646-4B27-A1C3-60DE362E7354}"/>
              </a:ext>
            </a:extLst>
          </p:cNvPr>
          <p:cNvSpPr>
            <a:spLocks noGrp="1"/>
          </p:cNvSpPr>
          <p:nvPr>
            <p:ph type="sldNum" sz="quarter" idx="12"/>
          </p:nvPr>
        </p:nvSpPr>
        <p:spPr/>
        <p:txBody>
          <a:bodyPr/>
          <a:lstStyle/>
          <a:p>
            <a:fld id="{ECF7B65F-6439-4510-A70B-BD9CA32EDFC4}" type="slidenum">
              <a:rPr lang="en-US" smtClean="0"/>
              <a:t>56</a:t>
            </a:fld>
            <a:endParaRPr lang="en-US"/>
          </a:p>
        </p:txBody>
      </p:sp>
    </p:spTree>
    <p:extLst>
      <p:ext uri="{BB962C8B-B14F-4D97-AF65-F5344CB8AC3E}">
        <p14:creationId xmlns:p14="http://schemas.microsoft.com/office/powerpoint/2010/main" val="1498653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12800" y="0"/>
            <a:ext cx="10564813" cy="6858000"/>
          </a:xfrm>
          <a:prstGeom prst="rect">
            <a:avLst/>
          </a:prstGeom>
          <a:noFill/>
          <a:ln>
            <a:noFill/>
          </a:ln>
        </p:spPr>
      </p:pic>
      <p:sp>
        <p:nvSpPr>
          <p:cNvPr id="4" name="Slide Number Placeholder 3">
            <a:extLst>
              <a:ext uri="{FF2B5EF4-FFF2-40B4-BE49-F238E27FC236}">
                <a16:creationId xmlns:a16="http://schemas.microsoft.com/office/drawing/2014/main" id="{855FBC84-3874-4200-BD4C-2504CD2942F8}"/>
              </a:ext>
            </a:extLst>
          </p:cNvPr>
          <p:cNvSpPr>
            <a:spLocks noGrp="1"/>
          </p:cNvSpPr>
          <p:nvPr>
            <p:ph type="sldNum" sz="quarter" idx="12"/>
          </p:nvPr>
        </p:nvSpPr>
        <p:spPr/>
        <p:txBody>
          <a:bodyPr/>
          <a:lstStyle/>
          <a:p>
            <a:fld id="{ECF7B65F-6439-4510-A70B-BD9CA32EDFC4}" type="slidenum">
              <a:rPr lang="en-US" smtClean="0"/>
              <a:t>57</a:t>
            </a:fld>
            <a:endParaRPr lang="en-US"/>
          </a:p>
        </p:txBody>
      </p:sp>
    </p:spTree>
    <p:extLst>
      <p:ext uri="{BB962C8B-B14F-4D97-AF65-F5344CB8AC3E}">
        <p14:creationId xmlns:p14="http://schemas.microsoft.com/office/powerpoint/2010/main" val="1963896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69850"/>
            <a:ext cx="12192000" cy="6718300"/>
          </a:xfrm>
          <a:prstGeom prst="rect">
            <a:avLst/>
          </a:prstGeom>
          <a:noFill/>
          <a:ln>
            <a:noFill/>
          </a:ln>
        </p:spPr>
      </p:pic>
      <p:sp>
        <p:nvSpPr>
          <p:cNvPr id="4" name="Slide Number Placeholder 3">
            <a:extLst>
              <a:ext uri="{FF2B5EF4-FFF2-40B4-BE49-F238E27FC236}">
                <a16:creationId xmlns:a16="http://schemas.microsoft.com/office/drawing/2014/main" id="{834ACC89-90AF-477F-B36F-8C758DACD696}"/>
              </a:ext>
            </a:extLst>
          </p:cNvPr>
          <p:cNvSpPr>
            <a:spLocks noGrp="1"/>
          </p:cNvSpPr>
          <p:nvPr>
            <p:ph type="sldNum" sz="quarter" idx="12"/>
          </p:nvPr>
        </p:nvSpPr>
        <p:spPr/>
        <p:txBody>
          <a:bodyPr/>
          <a:lstStyle/>
          <a:p>
            <a:fld id="{ECF7B65F-6439-4510-A70B-BD9CA32EDFC4}" type="slidenum">
              <a:rPr lang="en-US" smtClean="0"/>
              <a:t>58</a:t>
            </a:fld>
            <a:endParaRPr lang="en-US"/>
          </a:p>
        </p:txBody>
      </p:sp>
    </p:spTree>
    <p:extLst>
      <p:ext uri="{BB962C8B-B14F-4D97-AF65-F5344CB8AC3E}">
        <p14:creationId xmlns:p14="http://schemas.microsoft.com/office/powerpoint/2010/main" val="3754608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4300" y="0"/>
            <a:ext cx="11961813" cy="6858000"/>
          </a:xfrm>
          <a:prstGeom prst="rect">
            <a:avLst/>
          </a:prstGeom>
          <a:noFill/>
          <a:ln>
            <a:noFill/>
          </a:ln>
        </p:spPr>
      </p:pic>
      <p:sp>
        <p:nvSpPr>
          <p:cNvPr id="4" name="Slide Number Placeholder 3">
            <a:extLst>
              <a:ext uri="{FF2B5EF4-FFF2-40B4-BE49-F238E27FC236}">
                <a16:creationId xmlns:a16="http://schemas.microsoft.com/office/drawing/2014/main" id="{4A24DDD4-39E6-4F4D-8854-C828F2B16A30}"/>
              </a:ext>
            </a:extLst>
          </p:cNvPr>
          <p:cNvSpPr>
            <a:spLocks noGrp="1"/>
          </p:cNvSpPr>
          <p:nvPr>
            <p:ph type="sldNum" sz="quarter" idx="12"/>
          </p:nvPr>
        </p:nvSpPr>
        <p:spPr/>
        <p:txBody>
          <a:bodyPr/>
          <a:lstStyle/>
          <a:p>
            <a:fld id="{ECF7B65F-6439-4510-A70B-BD9CA32EDFC4}" type="slidenum">
              <a:rPr lang="en-US" smtClean="0"/>
              <a:t>59</a:t>
            </a:fld>
            <a:endParaRPr lang="en-US"/>
          </a:p>
        </p:txBody>
      </p:sp>
    </p:spTree>
    <p:extLst>
      <p:ext uri="{BB962C8B-B14F-4D97-AF65-F5344CB8AC3E}">
        <p14:creationId xmlns:p14="http://schemas.microsoft.com/office/powerpoint/2010/main" val="4246058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66888"/>
            <a:ext cx="12192000" cy="3324225"/>
          </a:xfrm>
          <a:prstGeom prst="rect">
            <a:avLst/>
          </a:prstGeom>
          <a:noFill/>
          <a:ln>
            <a:noFill/>
          </a:ln>
        </p:spPr>
      </p:pic>
      <p:sp>
        <p:nvSpPr>
          <p:cNvPr id="5" name="Arrow: Down 4">
            <a:extLst>
              <a:ext uri="{FF2B5EF4-FFF2-40B4-BE49-F238E27FC236}">
                <a16:creationId xmlns:a16="http://schemas.microsoft.com/office/drawing/2014/main" id="{F93B75F4-B8FC-4A8D-BD8D-CC707A0D5535}"/>
              </a:ext>
            </a:extLst>
          </p:cNvPr>
          <p:cNvSpPr/>
          <p:nvPr/>
        </p:nvSpPr>
        <p:spPr>
          <a:xfrm>
            <a:off x="9836458" y="197084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6D60AB6-00CE-4296-9EF2-EDF788F84F4E}"/>
              </a:ext>
            </a:extLst>
          </p:cNvPr>
          <p:cNvSpPr>
            <a:spLocks noGrp="1"/>
          </p:cNvSpPr>
          <p:nvPr>
            <p:ph type="sldNum" sz="quarter" idx="12"/>
          </p:nvPr>
        </p:nvSpPr>
        <p:spPr/>
        <p:txBody>
          <a:bodyPr/>
          <a:lstStyle/>
          <a:p>
            <a:fld id="{ECF7B65F-6439-4510-A70B-BD9CA32EDFC4}" type="slidenum">
              <a:rPr lang="en-US" smtClean="0"/>
              <a:t>6</a:t>
            </a:fld>
            <a:endParaRPr lang="en-US"/>
          </a:p>
        </p:txBody>
      </p:sp>
    </p:spTree>
    <p:extLst>
      <p:ext uri="{BB962C8B-B14F-4D97-AF65-F5344CB8AC3E}">
        <p14:creationId xmlns:p14="http://schemas.microsoft.com/office/powerpoint/2010/main" val="34217153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marL="109537" indent="0">
              <a:buNone/>
            </a:pPr>
            <a:r>
              <a:rPr lang="en-US" b="1" i="1" dirty="0"/>
              <a:t>Method </a:t>
            </a:r>
            <a:r>
              <a:rPr lang="en-US" b="1" i="1" dirty="0" err="1"/>
              <a:t>openButton_Click</a:t>
            </a:r>
            <a:endParaRPr lang="en-US" b="1" i="1" dirty="0"/>
          </a:p>
          <a:p>
            <a:r>
              <a:rPr lang="en-US" dirty="0"/>
              <a:t>When the user clicks </a:t>
            </a:r>
            <a:r>
              <a:rPr lang="en-US" b="1" dirty="0"/>
              <a:t>Open File</a:t>
            </a:r>
            <a:r>
              <a:rPr lang="en-US" dirty="0"/>
              <a:t>, the program calls event handler </a:t>
            </a:r>
            <a:r>
              <a:rPr lang="en-US" dirty="0" err="1">
                <a:latin typeface="Consolas" panose="020B0609020204030204" pitchFamily="49" charset="0"/>
              </a:rPr>
              <a:t>openButton_Click</a:t>
            </a:r>
            <a:r>
              <a:rPr lang="en-US" dirty="0"/>
              <a:t>.</a:t>
            </a:r>
          </a:p>
          <a:p>
            <a:r>
              <a:rPr lang="en-US" dirty="0"/>
              <a:t>Line 27 creates an </a:t>
            </a:r>
            <a:r>
              <a:rPr lang="en-US" dirty="0" err="1">
                <a:latin typeface="Consolas" panose="020B0609020204030204" pitchFamily="49" charset="0"/>
              </a:rPr>
              <a:t>OpenFileDialog</a:t>
            </a:r>
            <a:r>
              <a:rPr lang="en-US" dirty="0"/>
              <a:t>, and line 29 calls its </a:t>
            </a:r>
            <a:r>
              <a:rPr lang="en-US" dirty="0" err="1">
                <a:latin typeface="Consolas" panose="020B0609020204030204" pitchFamily="49" charset="0"/>
              </a:rPr>
              <a:t>ShowDialog</a:t>
            </a:r>
            <a:r>
              <a:rPr lang="en-US" dirty="0"/>
              <a:t> method to display the </a:t>
            </a:r>
            <a:r>
              <a:rPr lang="en-US" b="1" dirty="0"/>
              <a:t>Open</a:t>
            </a:r>
            <a:r>
              <a:rPr lang="en-US" dirty="0"/>
              <a:t> dialog. </a:t>
            </a:r>
          </a:p>
          <a:p>
            <a:r>
              <a:rPr lang="en-US" dirty="0"/>
              <a:t>The behavior and GUI for the </a:t>
            </a:r>
            <a:r>
              <a:rPr lang="en-US" b="1" dirty="0"/>
              <a:t>Save</a:t>
            </a:r>
            <a:r>
              <a:rPr lang="en-US" dirty="0"/>
              <a:t> and </a:t>
            </a:r>
            <a:r>
              <a:rPr lang="en-US" b="1" dirty="0"/>
              <a:t>Open</a:t>
            </a:r>
            <a:r>
              <a:rPr lang="en-US" dirty="0"/>
              <a:t> dialog types are identical, except that </a:t>
            </a:r>
            <a:r>
              <a:rPr lang="en-US" b="1" dirty="0"/>
              <a:t>Save</a:t>
            </a:r>
            <a:r>
              <a:rPr lang="en-US" dirty="0"/>
              <a:t> is replaced by </a:t>
            </a:r>
            <a:r>
              <a:rPr lang="en-US" b="1" dirty="0"/>
              <a:t>Open</a:t>
            </a:r>
            <a:r>
              <a:rPr lang="en-US" dirty="0"/>
              <a:t>. </a:t>
            </a:r>
          </a:p>
          <a:p>
            <a:r>
              <a:rPr lang="en-US" dirty="0"/>
              <a:t>If the user selects a valid file name, lines 49–50 create a </a:t>
            </a:r>
            <a:r>
              <a:rPr lang="en-US" dirty="0" err="1">
                <a:latin typeface="Consolas" panose="020B0609020204030204" pitchFamily="49" charset="0"/>
              </a:rPr>
              <a:t>FileStream</a:t>
            </a:r>
            <a:r>
              <a:rPr lang="en-US" dirty="0"/>
              <a:t> object and assign it to reference input. </a:t>
            </a:r>
          </a:p>
        </p:txBody>
      </p:sp>
      <p:sp>
        <p:nvSpPr>
          <p:cNvPr id="3" name="Title 2"/>
          <p:cNvSpPr>
            <a:spLocks noGrp="1"/>
          </p:cNvSpPr>
          <p:nvPr>
            <p:ph type="title"/>
          </p:nvPr>
        </p:nvSpPr>
        <p:spPr/>
        <p:txBody>
          <a:bodyPr>
            <a:normAutofit fontScale="90000"/>
          </a:bodyPr>
          <a:lstStyle/>
          <a:p>
            <a:r>
              <a:rPr lang="en-US" dirty="0"/>
              <a:t>17.4 Reading Data from a Sequential-Access Text File (cont.)</a:t>
            </a:r>
          </a:p>
        </p:txBody>
      </p:sp>
      <p:sp>
        <p:nvSpPr>
          <p:cNvPr id="2" name="Slide Number Placeholder 1">
            <a:extLst>
              <a:ext uri="{FF2B5EF4-FFF2-40B4-BE49-F238E27FC236}">
                <a16:creationId xmlns:a16="http://schemas.microsoft.com/office/drawing/2014/main" id="{095CEE2E-4BE9-4D53-AFFB-832069602DA2}"/>
              </a:ext>
            </a:extLst>
          </p:cNvPr>
          <p:cNvSpPr>
            <a:spLocks noGrp="1"/>
          </p:cNvSpPr>
          <p:nvPr>
            <p:ph type="sldNum" sz="quarter" idx="12"/>
          </p:nvPr>
        </p:nvSpPr>
        <p:spPr/>
        <p:txBody>
          <a:bodyPr/>
          <a:lstStyle/>
          <a:p>
            <a:fld id="{ECF7B65F-6439-4510-A70B-BD9CA32EDFC4}" type="slidenum">
              <a:rPr lang="en-US" smtClean="0"/>
              <a:t>60</a:t>
            </a:fld>
            <a:endParaRPr lang="en-US"/>
          </a:p>
        </p:txBody>
      </p:sp>
    </p:spTree>
    <p:extLst>
      <p:ext uri="{BB962C8B-B14F-4D97-AF65-F5344CB8AC3E}">
        <p14:creationId xmlns:p14="http://schemas.microsoft.com/office/powerpoint/2010/main" val="4208329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p:cNvSpPr>
            <a:spLocks noGrp="1"/>
          </p:cNvSpPr>
          <p:nvPr>
            <p:ph idx="1"/>
          </p:nvPr>
        </p:nvSpPr>
        <p:spPr/>
        <p:txBody>
          <a:bodyPr/>
          <a:lstStyle/>
          <a:p>
            <a:r>
              <a:rPr lang="en-US" altLang="en-US" dirty="0"/>
              <a:t>We pass constant </a:t>
            </a:r>
            <a:r>
              <a:rPr lang="en-US" altLang="en-US" dirty="0" err="1">
                <a:latin typeface="Consolas" panose="020B0609020204030204" pitchFamily="49" charset="0"/>
              </a:rPr>
              <a:t>FileMode.Open</a:t>
            </a:r>
            <a:r>
              <a:rPr lang="en-US" altLang="en-US" dirty="0"/>
              <a:t> as the second argument to the </a:t>
            </a:r>
            <a:r>
              <a:rPr lang="en-US" altLang="en-US" dirty="0" err="1">
                <a:latin typeface="Consolas" panose="020B0609020204030204" pitchFamily="49" charset="0"/>
              </a:rPr>
              <a:t>FileStream</a:t>
            </a:r>
            <a:r>
              <a:rPr lang="en-US" altLang="en-US" dirty="0"/>
              <a:t> constructor to indicate that the </a:t>
            </a:r>
            <a:r>
              <a:rPr lang="en-US" altLang="en-US" dirty="0" err="1">
                <a:latin typeface="Consolas" panose="020B0609020204030204" pitchFamily="49" charset="0"/>
              </a:rPr>
              <a:t>FileStream</a:t>
            </a:r>
            <a:r>
              <a:rPr lang="en-US" altLang="en-US" dirty="0"/>
              <a:t> should open the file if it exists or throw a </a:t>
            </a:r>
            <a:r>
              <a:rPr lang="en-US" altLang="en-US" dirty="0" err="1">
                <a:latin typeface="Consolas" panose="020B0609020204030204" pitchFamily="49" charset="0"/>
              </a:rPr>
              <a:t>FileNotFoundException</a:t>
            </a:r>
            <a:r>
              <a:rPr lang="en-US" altLang="en-US" dirty="0"/>
              <a:t> if it does not. (In this example, the </a:t>
            </a:r>
            <a:r>
              <a:rPr lang="en-US" altLang="en-US" dirty="0" err="1">
                <a:latin typeface="Consolas" panose="020B0609020204030204" pitchFamily="49" charset="0"/>
              </a:rPr>
              <a:t>FileStream</a:t>
            </a:r>
            <a:r>
              <a:rPr lang="en-US" altLang="en-US" dirty="0"/>
              <a:t> constructor will not throw a </a:t>
            </a:r>
            <a:r>
              <a:rPr lang="en-US" altLang="en-US" dirty="0" err="1">
                <a:latin typeface="Consolas" panose="020B0609020204030204" pitchFamily="49" charset="0"/>
              </a:rPr>
              <a:t>FileNotFoundException</a:t>
            </a:r>
            <a:r>
              <a:rPr lang="en-US" altLang="en-US" dirty="0"/>
              <a:t>, because the </a:t>
            </a:r>
            <a:r>
              <a:rPr lang="en-US" altLang="en-US" dirty="0" err="1">
                <a:latin typeface="Consolas" panose="020B0609020204030204" pitchFamily="49" charset="0"/>
              </a:rPr>
              <a:t>OpenFileDialog</a:t>
            </a:r>
            <a:r>
              <a:rPr lang="en-US" altLang="en-US" dirty="0"/>
              <a:t> is configured to check that the file exists.) </a:t>
            </a:r>
          </a:p>
          <a:p>
            <a:r>
              <a:rPr lang="en-US" altLang="en-US" dirty="0"/>
              <a:t>In the last example (Fig. 17.9), we wrote text to the file using a </a:t>
            </a:r>
            <a:r>
              <a:rPr lang="en-US" altLang="en-US" dirty="0" err="1">
                <a:latin typeface="Consolas" panose="020B0609020204030204" pitchFamily="49" charset="0"/>
              </a:rPr>
              <a:t>FileStream</a:t>
            </a:r>
            <a:r>
              <a:rPr lang="en-US" altLang="en-US" dirty="0"/>
              <a:t> object with write-only access. </a:t>
            </a:r>
          </a:p>
          <a:p>
            <a:endParaRPr lang="en-US" altLang="en-US" dirty="0"/>
          </a:p>
        </p:txBody>
      </p:sp>
      <p:sp>
        <p:nvSpPr>
          <p:cNvPr id="3" name="Title 2"/>
          <p:cNvSpPr>
            <a:spLocks noGrp="1"/>
          </p:cNvSpPr>
          <p:nvPr>
            <p:ph type="title"/>
          </p:nvPr>
        </p:nvSpPr>
        <p:spPr/>
        <p:txBody>
          <a:bodyPr>
            <a:normAutofit fontScale="90000"/>
          </a:bodyPr>
          <a:lstStyle/>
          <a:p>
            <a:r>
              <a:rPr lang="en-US" dirty="0"/>
              <a:t>17.4 Reading Data from a Sequential-Access Text File (cont.)</a:t>
            </a:r>
          </a:p>
        </p:txBody>
      </p:sp>
      <p:sp>
        <p:nvSpPr>
          <p:cNvPr id="2" name="Slide Number Placeholder 1">
            <a:extLst>
              <a:ext uri="{FF2B5EF4-FFF2-40B4-BE49-F238E27FC236}">
                <a16:creationId xmlns:a16="http://schemas.microsoft.com/office/drawing/2014/main" id="{A7E609DA-88DA-4458-93E8-6B6C086A7398}"/>
              </a:ext>
            </a:extLst>
          </p:cNvPr>
          <p:cNvSpPr>
            <a:spLocks noGrp="1"/>
          </p:cNvSpPr>
          <p:nvPr>
            <p:ph type="sldNum" sz="quarter" idx="12"/>
          </p:nvPr>
        </p:nvSpPr>
        <p:spPr/>
        <p:txBody>
          <a:bodyPr/>
          <a:lstStyle/>
          <a:p>
            <a:fld id="{ECF7B65F-6439-4510-A70B-BD9CA32EDFC4}" type="slidenum">
              <a:rPr lang="en-US" smtClean="0"/>
              <a:t>61</a:t>
            </a:fld>
            <a:endParaRPr lang="en-US"/>
          </a:p>
        </p:txBody>
      </p:sp>
    </p:spTree>
    <p:extLst>
      <p:ext uri="{BB962C8B-B14F-4D97-AF65-F5344CB8AC3E}">
        <p14:creationId xmlns:p14="http://schemas.microsoft.com/office/powerpoint/2010/main" val="17809470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r>
              <a:rPr lang="en-US" altLang="en-US" dirty="0"/>
              <a:t>In this example, we specify read-only access to the file by passing constant </a:t>
            </a:r>
            <a:r>
              <a:rPr lang="en-US" altLang="en-US" dirty="0" err="1">
                <a:latin typeface="Consolas" panose="020B0609020204030204" pitchFamily="49" charset="0"/>
              </a:rPr>
              <a:t>FileAccess.Read</a:t>
            </a:r>
            <a:r>
              <a:rPr lang="en-US" altLang="en-US" dirty="0"/>
              <a:t> as the third argument to the </a:t>
            </a:r>
            <a:r>
              <a:rPr lang="en-US" altLang="en-US" dirty="0" err="1">
                <a:latin typeface="Consolas" panose="020B0609020204030204" pitchFamily="49" charset="0"/>
              </a:rPr>
              <a:t>FileStream</a:t>
            </a:r>
            <a:r>
              <a:rPr lang="en-US" altLang="en-US" dirty="0"/>
              <a:t> constructor. </a:t>
            </a:r>
          </a:p>
          <a:p>
            <a:r>
              <a:rPr lang="en-US" altLang="en-US" dirty="0"/>
              <a:t>This </a:t>
            </a:r>
            <a:r>
              <a:rPr lang="en-US" altLang="en-US" dirty="0" err="1">
                <a:latin typeface="Consolas" panose="020B0609020204030204" pitchFamily="49" charset="0"/>
              </a:rPr>
              <a:t>FileStream</a:t>
            </a:r>
            <a:r>
              <a:rPr lang="en-US" altLang="en-US" dirty="0"/>
              <a:t> object is used to create a </a:t>
            </a:r>
            <a:r>
              <a:rPr lang="en-US" altLang="en-US" dirty="0" err="1">
                <a:latin typeface="Consolas" panose="020B0609020204030204" pitchFamily="49" charset="0"/>
              </a:rPr>
              <a:t>StreamReader</a:t>
            </a:r>
            <a:r>
              <a:rPr lang="en-US" altLang="en-US" dirty="0"/>
              <a:t> object.</a:t>
            </a:r>
          </a:p>
          <a:p>
            <a:r>
              <a:rPr lang="en-US" altLang="en-US" dirty="0"/>
              <a:t>The </a:t>
            </a:r>
            <a:r>
              <a:rPr lang="en-US" altLang="en-US" dirty="0" err="1">
                <a:latin typeface="Consolas" panose="020B0609020204030204" pitchFamily="49" charset="0"/>
              </a:rPr>
              <a:t>FileStream</a:t>
            </a:r>
            <a:r>
              <a:rPr lang="en-US" altLang="en-US" dirty="0"/>
              <a:t> object specifies the file from which the </a:t>
            </a:r>
            <a:r>
              <a:rPr lang="en-US" altLang="en-US" dirty="0" err="1">
                <a:latin typeface="Consolas" panose="020B0609020204030204" pitchFamily="49" charset="0"/>
              </a:rPr>
              <a:t>StreamReader</a:t>
            </a:r>
            <a:r>
              <a:rPr lang="en-US" altLang="en-US" dirty="0"/>
              <a:t> object will read text.</a:t>
            </a:r>
          </a:p>
          <a:p>
            <a:endParaRPr lang="en-US" altLang="en-US" dirty="0"/>
          </a:p>
        </p:txBody>
      </p:sp>
      <p:sp>
        <p:nvSpPr>
          <p:cNvPr id="3" name="Title 2"/>
          <p:cNvSpPr>
            <a:spLocks noGrp="1"/>
          </p:cNvSpPr>
          <p:nvPr>
            <p:ph type="title"/>
          </p:nvPr>
        </p:nvSpPr>
        <p:spPr/>
        <p:txBody>
          <a:bodyPr>
            <a:normAutofit fontScale="90000"/>
          </a:bodyPr>
          <a:lstStyle/>
          <a:p>
            <a:r>
              <a:rPr lang="en-US" dirty="0"/>
              <a:t>17.4 Reading Data from a Sequential-Access Text File (cont.)</a:t>
            </a:r>
          </a:p>
        </p:txBody>
      </p:sp>
      <p:sp>
        <p:nvSpPr>
          <p:cNvPr id="2" name="Slide Number Placeholder 1">
            <a:extLst>
              <a:ext uri="{FF2B5EF4-FFF2-40B4-BE49-F238E27FC236}">
                <a16:creationId xmlns:a16="http://schemas.microsoft.com/office/drawing/2014/main" id="{536B6BA0-1BC2-455B-93EF-A14A3E0A5053}"/>
              </a:ext>
            </a:extLst>
          </p:cNvPr>
          <p:cNvSpPr>
            <a:spLocks noGrp="1"/>
          </p:cNvSpPr>
          <p:nvPr>
            <p:ph type="sldNum" sz="quarter" idx="12"/>
          </p:nvPr>
        </p:nvSpPr>
        <p:spPr/>
        <p:txBody>
          <a:bodyPr/>
          <a:lstStyle/>
          <a:p>
            <a:fld id="{ECF7B65F-6439-4510-A70B-BD9CA32EDFC4}" type="slidenum">
              <a:rPr lang="en-US" smtClean="0"/>
              <a:t>62</a:t>
            </a:fld>
            <a:endParaRPr lang="en-US"/>
          </a:p>
        </p:txBody>
      </p:sp>
    </p:spTree>
    <p:extLst>
      <p:ext uri="{BB962C8B-B14F-4D97-AF65-F5344CB8AC3E}">
        <p14:creationId xmlns:p14="http://schemas.microsoft.com/office/powerpoint/2010/main" val="2479347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719263"/>
            <a:ext cx="12192000" cy="3419475"/>
          </a:xfrm>
          <a:prstGeom prst="rect">
            <a:avLst/>
          </a:prstGeom>
          <a:noFill/>
          <a:ln>
            <a:noFill/>
          </a:ln>
        </p:spPr>
      </p:pic>
      <p:sp>
        <p:nvSpPr>
          <p:cNvPr id="4" name="Slide Number Placeholder 3">
            <a:extLst>
              <a:ext uri="{FF2B5EF4-FFF2-40B4-BE49-F238E27FC236}">
                <a16:creationId xmlns:a16="http://schemas.microsoft.com/office/drawing/2014/main" id="{03212350-B4A6-4048-90DF-17891F8B81FA}"/>
              </a:ext>
            </a:extLst>
          </p:cNvPr>
          <p:cNvSpPr>
            <a:spLocks noGrp="1"/>
          </p:cNvSpPr>
          <p:nvPr>
            <p:ph type="sldNum" sz="quarter" idx="12"/>
          </p:nvPr>
        </p:nvSpPr>
        <p:spPr/>
        <p:txBody>
          <a:bodyPr/>
          <a:lstStyle/>
          <a:p>
            <a:fld id="{ECF7B65F-6439-4510-A70B-BD9CA32EDFC4}" type="slidenum">
              <a:rPr lang="en-US" smtClean="0"/>
              <a:t>63</a:t>
            </a:fld>
            <a:endParaRPr lang="en-US"/>
          </a:p>
        </p:txBody>
      </p:sp>
    </p:spTree>
    <p:extLst>
      <p:ext uri="{BB962C8B-B14F-4D97-AF65-F5344CB8AC3E}">
        <p14:creationId xmlns:p14="http://schemas.microsoft.com/office/powerpoint/2010/main" val="374871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marL="109537" indent="0">
              <a:buNone/>
            </a:pPr>
            <a:r>
              <a:rPr lang="en-US" b="1" i="1" dirty="0"/>
              <a:t>Method </a:t>
            </a:r>
            <a:r>
              <a:rPr lang="en-US" b="1" i="1" dirty="0" err="1"/>
              <a:t>nextButton_Click</a:t>
            </a:r>
            <a:endParaRPr lang="en-US" b="1" i="1" dirty="0"/>
          </a:p>
          <a:p>
            <a:r>
              <a:rPr lang="en-US" dirty="0"/>
              <a:t>When the user clicks the </a:t>
            </a:r>
            <a:r>
              <a:rPr lang="en-US" b="1" dirty="0"/>
              <a:t>Next Record </a:t>
            </a:r>
            <a:r>
              <a:rPr lang="en-US" dirty="0"/>
              <a:t>button, the program calls event handler </a:t>
            </a:r>
            <a:r>
              <a:rPr lang="en-US" dirty="0" err="1">
                <a:latin typeface="Consolas" panose="020B0609020204030204" pitchFamily="49" charset="0"/>
              </a:rPr>
              <a:t>nextButton_Click</a:t>
            </a:r>
            <a:r>
              <a:rPr lang="en-US" dirty="0"/>
              <a:t>, which reads the next record from the user-specified file. </a:t>
            </a:r>
          </a:p>
          <a:p>
            <a:pPr lvl="1"/>
            <a:r>
              <a:rPr lang="en-US" dirty="0"/>
              <a:t>The user must click </a:t>
            </a:r>
            <a:r>
              <a:rPr lang="en-US" b="1" dirty="0"/>
              <a:t>Next Record </a:t>
            </a:r>
            <a:r>
              <a:rPr lang="en-US" dirty="0"/>
              <a:t>after opening the file to view the first record.</a:t>
            </a:r>
          </a:p>
          <a:p>
            <a:r>
              <a:rPr lang="en-US" dirty="0"/>
              <a:t>Line 74 calls </a:t>
            </a:r>
            <a:r>
              <a:rPr lang="en-US" dirty="0" err="1">
                <a:solidFill>
                  <a:srgbClr val="FF0000"/>
                </a:solidFill>
                <a:latin typeface="Consolas" panose="020B0609020204030204" pitchFamily="49" charset="0"/>
              </a:rPr>
              <a:t>StreamReader</a:t>
            </a:r>
            <a:r>
              <a:rPr lang="en-US" dirty="0">
                <a:solidFill>
                  <a:srgbClr val="FF0000"/>
                </a:solidFill>
              </a:rPr>
              <a:t> </a:t>
            </a:r>
            <a:r>
              <a:rPr lang="en-US" dirty="0"/>
              <a:t>method </a:t>
            </a:r>
            <a:r>
              <a:rPr lang="en-US" dirty="0" err="1">
                <a:latin typeface="Consolas" panose="020B0609020204030204" pitchFamily="49" charset="0"/>
              </a:rPr>
              <a:t>ReadLine</a:t>
            </a:r>
            <a:r>
              <a:rPr lang="en-US" dirty="0"/>
              <a:t> to read the next record. </a:t>
            </a:r>
          </a:p>
          <a:p>
            <a:r>
              <a:rPr lang="en-US" dirty="0"/>
              <a:t>If an error occurs while reading the file, an </a:t>
            </a:r>
            <a:r>
              <a:rPr lang="en-US" dirty="0" err="1">
                <a:latin typeface="Consolas" panose="020B0609020204030204" pitchFamily="49" charset="0"/>
              </a:rPr>
              <a:t>IOException</a:t>
            </a:r>
            <a:r>
              <a:rPr lang="en-US" dirty="0"/>
              <a:t> is thrown and the user is notified.</a:t>
            </a:r>
          </a:p>
        </p:txBody>
      </p:sp>
      <p:sp>
        <p:nvSpPr>
          <p:cNvPr id="3" name="Title 2"/>
          <p:cNvSpPr>
            <a:spLocks noGrp="1"/>
          </p:cNvSpPr>
          <p:nvPr>
            <p:ph type="title"/>
          </p:nvPr>
        </p:nvSpPr>
        <p:spPr/>
        <p:txBody>
          <a:bodyPr>
            <a:normAutofit fontScale="90000"/>
          </a:bodyPr>
          <a:lstStyle/>
          <a:p>
            <a:r>
              <a:rPr lang="en-US" dirty="0"/>
              <a:t>17.4 Reading Data from a Sequential-Access Text File (cont.)</a:t>
            </a:r>
          </a:p>
        </p:txBody>
      </p:sp>
      <p:sp>
        <p:nvSpPr>
          <p:cNvPr id="2" name="Slide Number Placeholder 1">
            <a:extLst>
              <a:ext uri="{FF2B5EF4-FFF2-40B4-BE49-F238E27FC236}">
                <a16:creationId xmlns:a16="http://schemas.microsoft.com/office/drawing/2014/main" id="{B311D5E8-77B2-4511-91F7-D48EF33387E3}"/>
              </a:ext>
            </a:extLst>
          </p:cNvPr>
          <p:cNvSpPr>
            <a:spLocks noGrp="1"/>
          </p:cNvSpPr>
          <p:nvPr>
            <p:ph type="sldNum" sz="quarter" idx="12"/>
          </p:nvPr>
        </p:nvSpPr>
        <p:spPr/>
        <p:txBody>
          <a:bodyPr/>
          <a:lstStyle/>
          <a:p>
            <a:fld id="{ECF7B65F-6439-4510-A70B-BD9CA32EDFC4}" type="slidenum">
              <a:rPr lang="en-US" smtClean="0"/>
              <a:t>64</a:t>
            </a:fld>
            <a:endParaRPr lang="en-US"/>
          </a:p>
        </p:txBody>
      </p:sp>
    </p:spTree>
    <p:extLst>
      <p:ext uri="{BB962C8B-B14F-4D97-AF65-F5344CB8AC3E}">
        <p14:creationId xmlns:p14="http://schemas.microsoft.com/office/powerpoint/2010/main" val="23441918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p:txBody>
          <a:bodyPr/>
          <a:lstStyle/>
          <a:p>
            <a:r>
              <a:rPr lang="en-US" altLang="en-US" dirty="0"/>
              <a:t>Otherwise, line 76 determines whether </a:t>
            </a:r>
            <a:r>
              <a:rPr lang="en-US" altLang="en-US" dirty="0" err="1">
                <a:latin typeface="Consolas" panose="020B0609020204030204" pitchFamily="49" charset="0"/>
              </a:rPr>
              <a:t>StreamReader</a:t>
            </a:r>
            <a:r>
              <a:rPr lang="en-US" altLang="en-US" dirty="0"/>
              <a:t> method </a:t>
            </a:r>
            <a:r>
              <a:rPr lang="en-US" altLang="en-US" dirty="0" err="1">
                <a:latin typeface="Consolas" panose="020B0609020204030204" pitchFamily="49" charset="0"/>
              </a:rPr>
              <a:t>ReadLine</a:t>
            </a:r>
            <a:r>
              <a:rPr lang="en-US" altLang="en-US" dirty="0"/>
              <a:t> returned </a:t>
            </a:r>
            <a:r>
              <a:rPr lang="en-US" altLang="en-US" dirty="0">
                <a:latin typeface="Consolas" panose="020B0609020204030204" pitchFamily="49" charset="0"/>
              </a:rPr>
              <a:t>null</a:t>
            </a:r>
            <a:r>
              <a:rPr lang="en-US" altLang="en-US" dirty="0"/>
              <a:t> (i.e., there’s no more text in the file). </a:t>
            </a:r>
          </a:p>
          <a:p>
            <a:r>
              <a:rPr lang="en-US" altLang="en-US" dirty="0"/>
              <a:t>If not, method </a:t>
            </a:r>
            <a:r>
              <a:rPr lang="en-US" altLang="en-US" dirty="0">
                <a:solidFill>
                  <a:srgbClr val="FF0000"/>
                </a:solidFill>
                <a:latin typeface="Consolas" panose="020B0609020204030204" pitchFamily="49" charset="0"/>
              </a:rPr>
              <a:t>Split</a:t>
            </a:r>
            <a:r>
              <a:rPr lang="en-US" altLang="en-US" dirty="0"/>
              <a:t> of class string separates the stream of characters that was read from the file into tokens (strings) that represent the </a:t>
            </a:r>
            <a:r>
              <a:rPr lang="en-US" altLang="en-US" dirty="0">
                <a:latin typeface="Consolas" panose="020B0609020204030204" pitchFamily="49" charset="0"/>
              </a:rPr>
              <a:t>Record</a:t>
            </a:r>
            <a:r>
              <a:rPr lang="en-US" altLang="en-US" dirty="0"/>
              <a:t>’s properties—the second argument indicates that the tokens are delimited by commas in this file. </a:t>
            </a:r>
          </a:p>
          <a:p>
            <a:r>
              <a:rPr lang="en-US" altLang="en-US" dirty="0"/>
              <a:t>If </a:t>
            </a:r>
            <a:r>
              <a:rPr lang="en-US" altLang="en-US" dirty="0" err="1">
                <a:latin typeface="Consolas" panose="020B0609020204030204" pitchFamily="49" charset="0"/>
              </a:rPr>
              <a:t>ReadLine</a:t>
            </a:r>
            <a:r>
              <a:rPr lang="en-US" altLang="en-US" dirty="0"/>
              <a:t> returns </a:t>
            </a:r>
            <a:r>
              <a:rPr lang="en-US" altLang="en-US" dirty="0">
                <a:latin typeface="Consolas" panose="020B0609020204030204" pitchFamily="49" charset="0"/>
              </a:rPr>
              <a:t>null</a:t>
            </a:r>
            <a:r>
              <a:rPr lang="en-US" altLang="en-US" dirty="0"/>
              <a:t>, the program closes the </a:t>
            </a:r>
            <a:r>
              <a:rPr lang="en-US" altLang="en-US" dirty="0" err="1">
                <a:latin typeface="Consolas" panose="020B0609020204030204" pitchFamily="49" charset="0"/>
              </a:rPr>
              <a:t>StreamReader</a:t>
            </a:r>
            <a:r>
              <a:rPr lang="en-US" altLang="en-US" dirty="0"/>
              <a:t> object, automatically closing the </a:t>
            </a:r>
            <a:r>
              <a:rPr lang="en-US" altLang="en-US" dirty="0" err="1">
                <a:latin typeface="Consolas" panose="020B0609020204030204" pitchFamily="49" charset="0"/>
              </a:rPr>
              <a:t>FileStream</a:t>
            </a:r>
            <a:r>
              <a:rPr lang="en-US" altLang="en-US" dirty="0"/>
              <a:t> object, then notifies the user that there are no more records.</a:t>
            </a:r>
          </a:p>
        </p:txBody>
      </p:sp>
      <p:sp>
        <p:nvSpPr>
          <p:cNvPr id="3" name="Title 2"/>
          <p:cNvSpPr>
            <a:spLocks noGrp="1"/>
          </p:cNvSpPr>
          <p:nvPr>
            <p:ph type="title"/>
          </p:nvPr>
        </p:nvSpPr>
        <p:spPr/>
        <p:txBody>
          <a:bodyPr>
            <a:normAutofit fontScale="90000"/>
          </a:bodyPr>
          <a:lstStyle/>
          <a:p>
            <a:r>
              <a:rPr lang="en-US" dirty="0"/>
              <a:t>17.4 Reading Data from a Sequential-Access Text File (cont.)</a:t>
            </a:r>
          </a:p>
        </p:txBody>
      </p:sp>
      <p:sp>
        <p:nvSpPr>
          <p:cNvPr id="2" name="Slide Number Placeholder 1">
            <a:extLst>
              <a:ext uri="{FF2B5EF4-FFF2-40B4-BE49-F238E27FC236}">
                <a16:creationId xmlns:a16="http://schemas.microsoft.com/office/drawing/2014/main" id="{7B1ED9BE-A34E-4ADF-8E86-1259A7C7D345}"/>
              </a:ext>
            </a:extLst>
          </p:cNvPr>
          <p:cNvSpPr>
            <a:spLocks noGrp="1"/>
          </p:cNvSpPr>
          <p:nvPr>
            <p:ph type="sldNum" sz="quarter" idx="12"/>
          </p:nvPr>
        </p:nvSpPr>
        <p:spPr/>
        <p:txBody>
          <a:bodyPr/>
          <a:lstStyle/>
          <a:p>
            <a:fld id="{ECF7B65F-6439-4510-A70B-BD9CA32EDFC4}" type="slidenum">
              <a:rPr lang="en-US" smtClean="0"/>
              <a:t>65</a:t>
            </a:fld>
            <a:endParaRPr lang="en-US"/>
          </a:p>
        </p:txBody>
      </p:sp>
    </p:spTree>
    <p:extLst>
      <p:ext uri="{BB962C8B-B14F-4D97-AF65-F5344CB8AC3E}">
        <p14:creationId xmlns:p14="http://schemas.microsoft.com/office/powerpoint/2010/main" val="125685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1"/>
          <p:cNvSpPr>
            <a:spLocks noGrp="1"/>
          </p:cNvSpPr>
          <p:nvPr>
            <p:ph idx="1"/>
          </p:nvPr>
        </p:nvSpPr>
        <p:spPr/>
        <p:txBody>
          <a:bodyPr/>
          <a:lstStyle/>
          <a:p>
            <a:r>
              <a:rPr lang="en-US" altLang="en-US" dirty="0"/>
              <a:t>To retrieve data sequentially from a file, programs normally start from the beginning of the file, reading consecutively until the desired data is found. </a:t>
            </a:r>
          </a:p>
          <a:p>
            <a:r>
              <a:rPr lang="en-US" altLang="en-US" dirty="0"/>
              <a:t>It sometimes is necessary to process a file sequentially several times (from the beginning of the file) during the execution of a program. </a:t>
            </a:r>
          </a:p>
          <a:p>
            <a:r>
              <a:rPr lang="en-US" altLang="en-US" dirty="0"/>
              <a:t>A </a:t>
            </a:r>
            <a:r>
              <a:rPr lang="en-US" altLang="en-US" dirty="0" err="1">
                <a:latin typeface="Consolas" panose="020B0609020204030204" pitchFamily="49" charset="0"/>
              </a:rPr>
              <a:t>FileStream</a:t>
            </a:r>
            <a:r>
              <a:rPr lang="en-US" altLang="en-US" dirty="0"/>
              <a:t> object can reposition its file-position pointer (which contains the byte number of the next byte to be read from or written to the file) to any position in the file. </a:t>
            </a:r>
          </a:p>
          <a:p>
            <a:r>
              <a:rPr lang="en-US" altLang="en-US" dirty="0"/>
              <a:t>When a </a:t>
            </a:r>
            <a:r>
              <a:rPr lang="en-US" altLang="en-US" dirty="0" err="1">
                <a:latin typeface="Consolas" panose="020B0609020204030204" pitchFamily="49" charset="0"/>
              </a:rPr>
              <a:t>FileStream</a:t>
            </a:r>
            <a:r>
              <a:rPr lang="en-US" altLang="en-US" dirty="0"/>
              <a:t> object is opened, its file-position pointer is set to byte position 0 (i.e., the beginning of the file)</a:t>
            </a:r>
          </a:p>
        </p:txBody>
      </p:sp>
      <p:sp>
        <p:nvSpPr>
          <p:cNvPr id="3" name="Title 2"/>
          <p:cNvSpPr>
            <a:spLocks noGrp="1"/>
          </p:cNvSpPr>
          <p:nvPr>
            <p:ph type="title"/>
          </p:nvPr>
        </p:nvSpPr>
        <p:spPr/>
        <p:txBody>
          <a:bodyPr/>
          <a:lstStyle/>
          <a:p>
            <a:r>
              <a:rPr lang="en-US" dirty="0"/>
              <a:t>17.5 Case Study: Credit Inquiry Program</a:t>
            </a:r>
          </a:p>
        </p:txBody>
      </p:sp>
      <p:sp>
        <p:nvSpPr>
          <p:cNvPr id="2" name="Slide Number Placeholder 1">
            <a:extLst>
              <a:ext uri="{FF2B5EF4-FFF2-40B4-BE49-F238E27FC236}">
                <a16:creationId xmlns:a16="http://schemas.microsoft.com/office/drawing/2014/main" id="{582C2600-24D9-4683-A52F-DE69C58097B7}"/>
              </a:ext>
            </a:extLst>
          </p:cNvPr>
          <p:cNvSpPr>
            <a:spLocks noGrp="1"/>
          </p:cNvSpPr>
          <p:nvPr>
            <p:ph type="sldNum" sz="quarter" idx="12"/>
          </p:nvPr>
        </p:nvSpPr>
        <p:spPr/>
        <p:txBody>
          <a:bodyPr/>
          <a:lstStyle/>
          <a:p>
            <a:fld id="{ECF7B65F-6439-4510-A70B-BD9CA32EDFC4}" type="slidenum">
              <a:rPr lang="en-US" smtClean="0"/>
              <a:t>66</a:t>
            </a:fld>
            <a:endParaRPr lang="en-US"/>
          </a:p>
        </p:txBody>
      </p:sp>
    </p:spTree>
    <p:extLst>
      <p:ext uri="{BB962C8B-B14F-4D97-AF65-F5344CB8AC3E}">
        <p14:creationId xmlns:p14="http://schemas.microsoft.com/office/powerpoint/2010/main" val="900346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1"/>
          <p:cNvSpPr>
            <a:spLocks noGrp="1"/>
          </p:cNvSpPr>
          <p:nvPr>
            <p:ph idx="1"/>
          </p:nvPr>
        </p:nvSpPr>
        <p:spPr/>
        <p:txBody>
          <a:bodyPr/>
          <a:lstStyle/>
          <a:p>
            <a:r>
              <a:rPr lang="en-US" altLang="en-US" dirty="0"/>
              <a:t>Class </a:t>
            </a:r>
            <a:r>
              <a:rPr lang="en-US" altLang="en-US" dirty="0" err="1">
                <a:latin typeface="Consolas" panose="020B0609020204030204" pitchFamily="49" charset="0"/>
              </a:rPr>
              <a:t>CreditInquiryForm</a:t>
            </a:r>
            <a:r>
              <a:rPr lang="en-US" altLang="en-US" dirty="0"/>
              <a:t> (Fig. 17.7) is a credit-inquiry program that enables a credit manager to search for and display account information for those customers with credit balances (i.e., customers to whom the company owes money), zero balances (i.e., customers who do not owe the company money) and debit balances (i.e., customers who owe the company money for previously received goods and services). </a:t>
            </a:r>
          </a:p>
        </p:txBody>
      </p:sp>
      <p:sp>
        <p:nvSpPr>
          <p:cNvPr id="3" name="Title 2"/>
          <p:cNvSpPr>
            <a:spLocks noGrp="1"/>
          </p:cNvSpPr>
          <p:nvPr>
            <p:ph type="title"/>
          </p:nvPr>
        </p:nvSpPr>
        <p:spPr/>
        <p:txBody>
          <a:bodyPr>
            <a:normAutofit fontScale="90000"/>
          </a:bodyPr>
          <a:lstStyle/>
          <a:p>
            <a:r>
              <a:rPr lang="en-US" dirty="0"/>
              <a:t>17.5 Case Study: Credit Inquiry Program (cont.)</a:t>
            </a:r>
          </a:p>
        </p:txBody>
      </p:sp>
      <p:sp>
        <p:nvSpPr>
          <p:cNvPr id="2" name="Slide Number Placeholder 1">
            <a:extLst>
              <a:ext uri="{FF2B5EF4-FFF2-40B4-BE49-F238E27FC236}">
                <a16:creationId xmlns:a16="http://schemas.microsoft.com/office/drawing/2014/main" id="{F951F75C-0548-4E55-ACE4-E6AC8094F8AA}"/>
              </a:ext>
            </a:extLst>
          </p:cNvPr>
          <p:cNvSpPr>
            <a:spLocks noGrp="1"/>
          </p:cNvSpPr>
          <p:nvPr>
            <p:ph type="sldNum" sz="quarter" idx="12"/>
          </p:nvPr>
        </p:nvSpPr>
        <p:spPr/>
        <p:txBody>
          <a:bodyPr/>
          <a:lstStyle/>
          <a:p>
            <a:fld id="{ECF7B65F-6439-4510-A70B-BD9CA32EDFC4}" type="slidenum">
              <a:rPr lang="en-US" smtClean="0"/>
              <a:t>67</a:t>
            </a:fld>
            <a:endParaRPr lang="en-US"/>
          </a:p>
        </p:txBody>
      </p:sp>
    </p:spTree>
    <p:extLst>
      <p:ext uri="{BB962C8B-B14F-4D97-AF65-F5344CB8AC3E}">
        <p14:creationId xmlns:p14="http://schemas.microsoft.com/office/powerpoint/2010/main" val="36413749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1"/>
          <p:cNvSpPr>
            <a:spLocks noGrp="1"/>
          </p:cNvSpPr>
          <p:nvPr>
            <p:ph idx="1"/>
          </p:nvPr>
        </p:nvSpPr>
        <p:spPr/>
        <p:txBody>
          <a:bodyPr/>
          <a:lstStyle/>
          <a:p>
            <a:r>
              <a:rPr lang="en-US" altLang="en-US" dirty="0"/>
              <a:t>We use a </a:t>
            </a:r>
            <a:r>
              <a:rPr lang="en-US" altLang="en-US" dirty="0" err="1">
                <a:latin typeface="Consolas" panose="020B0609020204030204" pitchFamily="49" charset="0"/>
              </a:rPr>
              <a:t>RichTextBox</a:t>
            </a:r>
            <a:r>
              <a:rPr lang="en-US" altLang="en-US" dirty="0"/>
              <a:t> in the program to display the account information. </a:t>
            </a:r>
          </a:p>
          <a:p>
            <a:r>
              <a:rPr lang="en-US" altLang="en-US" dirty="0" err="1">
                <a:latin typeface="Consolas" panose="020B0609020204030204" pitchFamily="49" charset="0"/>
              </a:rPr>
              <a:t>RichTextBox</a:t>
            </a:r>
            <a:r>
              <a:rPr lang="en-US" altLang="en-US" dirty="0" err="1"/>
              <a:t>es</a:t>
            </a:r>
            <a:r>
              <a:rPr lang="en-US" altLang="en-US" dirty="0"/>
              <a:t> provide more functionality than regular </a:t>
            </a:r>
            <a:r>
              <a:rPr lang="en-US" altLang="en-US" dirty="0" err="1">
                <a:latin typeface="Consolas" panose="020B0609020204030204" pitchFamily="49" charset="0"/>
              </a:rPr>
              <a:t>TextBox</a:t>
            </a:r>
            <a:r>
              <a:rPr lang="en-US" altLang="en-US" dirty="0" err="1"/>
              <a:t>es</a:t>
            </a:r>
            <a:endParaRPr lang="en-US" altLang="en-US" dirty="0"/>
          </a:p>
          <a:p>
            <a:pPr lvl="1"/>
            <a:r>
              <a:rPr lang="en-US" altLang="en-US" dirty="0"/>
              <a:t>for example, </a:t>
            </a:r>
            <a:r>
              <a:rPr lang="en-US" altLang="en-US" dirty="0" err="1">
                <a:latin typeface="Consolas" panose="020B0609020204030204" pitchFamily="49" charset="0"/>
              </a:rPr>
              <a:t>RichTextBox</a:t>
            </a:r>
            <a:r>
              <a:rPr lang="en-US" altLang="en-US" dirty="0" err="1"/>
              <a:t>es</a:t>
            </a:r>
            <a:r>
              <a:rPr lang="en-US" altLang="en-US" dirty="0"/>
              <a:t> offer method </a:t>
            </a:r>
            <a:r>
              <a:rPr lang="en-US" altLang="en-US" dirty="0">
                <a:latin typeface="Consolas" panose="020B0609020204030204" pitchFamily="49" charset="0"/>
              </a:rPr>
              <a:t>Find</a:t>
            </a:r>
            <a:r>
              <a:rPr lang="en-US" altLang="en-US" dirty="0"/>
              <a:t> for searching individual strings and method </a:t>
            </a:r>
            <a:r>
              <a:rPr lang="en-US" altLang="en-US" dirty="0" err="1">
                <a:latin typeface="Consolas" panose="020B0609020204030204" pitchFamily="49" charset="0"/>
              </a:rPr>
              <a:t>LoadFile</a:t>
            </a:r>
            <a:r>
              <a:rPr lang="en-US" altLang="en-US" dirty="0"/>
              <a:t> for displaying file contents. </a:t>
            </a:r>
          </a:p>
          <a:p>
            <a:r>
              <a:rPr lang="en-US" altLang="en-US" dirty="0"/>
              <a:t>Classes </a:t>
            </a:r>
            <a:r>
              <a:rPr lang="en-US" altLang="en-US" dirty="0" err="1">
                <a:latin typeface="Consolas" panose="020B0609020204030204" pitchFamily="49" charset="0"/>
              </a:rPr>
              <a:t>RichTextBox</a:t>
            </a:r>
            <a:r>
              <a:rPr lang="en-US" altLang="en-US" dirty="0"/>
              <a:t> and </a:t>
            </a:r>
            <a:r>
              <a:rPr lang="en-US" altLang="en-US" dirty="0" err="1">
                <a:latin typeface="Consolas" panose="020B0609020204030204" pitchFamily="49" charset="0"/>
              </a:rPr>
              <a:t>TextBox</a:t>
            </a:r>
            <a:r>
              <a:rPr lang="en-US" altLang="en-US" dirty="0"/>
              <a:t> both inherit from abstract class </a:t>
            </a:r>
            <a:r>
              <a:rPr lang="en-US" altLang="en-US" dirty="0" err="1">
                <a:latin typeface="Consolas" panose="020B0609020204030204" pitchFamily="49" charset="0"/>
              </a:rPr>
              <a:t>System.Windows.Forms.TextBoxBase</a:t>
            </a:r>
            <a:r>
              <a:rPr lang="en-US" altLang="en-US" dirty="0"/>
              <a:t>. </a:t>
            </a:r>
          </a:p>
          <a:p>
            <a:r>
              <a:rPr lang="en-US" altLang="en-US" dirty="0"/>
              <a:t>In this example, we chose a </a:t>
            </a:r>
            <a:r>
              <a:rPr lang="en-US" altLang="en-US" dirty="0" err="1">
                <a:latin typeface="Consolas" panose="020B0609020204030204" pitchFamily="49" charset="0"/>
              </a:rPr>
              <a:t>RichTextBox</a:t>
            </a:r>
            <a:r>
              <a:rPr lang="en-US" altLang="en-US" dirty="0"/>
              <a:t>, because it displays multiple lines of text by default, whereas a regular </a:t>
            </a:r>
            <a:r>
              <a:rPr lang="en-US" altLang="en-US" dirty="0" err="1">
                <a:latin typeface="Consolas" panose="020B0609020204030204" pitchFamily="49" charset="0"/>
              </a:rPr>
              <a:t>TextBox</a:t>
            </a:r>
            <a:r>
              <a:rPr lang="en-US" altLang="en-US" dirty="0"/>
              <a:t> displays only one. </a:t>
            </a:r>
          </a:p>
          <a:p>
            <a:r>
              <a:rPr lang="en-US" altLang="en-US" dirty="0"/>
              <a:t>We could have specified that a </a:t>
            </a:r>
            <a:r>
              <a:rPr lang="en-US" altLang="en-US" dirty="0" err="1">
                <a:latin typeface="Consolas" panose="020B0609020204030204" pitchFamily="49" charset="0"/>
              </a:rPr>
              <a:t>TextBox</a:t>
            </a:r>
            <a:r>
              <a:rPr lang="en-US" altLang="en-US" dirty="0"/>
              <a:t> object display multiple lines of text by setting its </a:t>
            </a:r>
            <a:r>
              <a:rPr lang="en-US" altLang="en-US" dirty="0">
                <a:latin typeface="Consolas" panose="020B0609020204030204" pitchFamily="49" charset="0"/>
              </a:rPr>
              <a:t>Multiline</a:t>
            </a:r>
            <a:r>
              <a:rPr lang="en-US" altLang="en-US" dirty="0"/>
              <a:t> property to </a:t>
            </a:r>
            <a:r>
              <a:rPr lang="en-US" altLang="en-US" dirty="0">
                <a:latin typeface="Consolas" panose="020B0609020204030204" pitchFamily="49" charset="0"/>
              </a:rPr>
              <a:t>true</a:t>
            </a:r>
            <a:r>
              <a:rPr lang="en-US" altLang="en-US" dirty="0"/>
              <a:t>.</a:t>
            </a:r>
          </a:p>
          <a:p>
            <a:endParaRPr lang="en-US" altLang="en-US" dirty="0"/>
          </a:p>
        </p:txBody>
      </p:sp>
      <p:sp>
        <p:nvSpPr>
          <p:cNvPr id="3" name="Title 2"/>
          <p:cNvSpPr>
            <a:spLocks noGrp="1"/>
          </p:cNvSpPr>
          <p:nvPr>
            <p:ph type="title"/>
          </p:nvPr>
        </p:nvSpPr>
        <p:spPr/>
        <p:txBody>
          <a:bodyPr>
            <a:normAutofit fontScale="90000"/>
          </a:bodyPr>
          <a:lstStyle/>
          <a:p>
            <a:r>
              <a:rPr lang="en-US" dirty="0"/>
              <a:t>17.5 Case Study: Credit Inquiry Program (cont.)</a:t>
            </a:r>
          </a:p>
        </p:txBody>
      </p:sp>
      <p:sp>
        <p:nvSpPr>
          <p:cNvPr id="2" name="Slide Number Placeholder 1">
            <a:extLst>
              <a:ext uri="{FF2B5EF4-FFF2-40B4-BE49-F238E27FC236}">
                <a16:creationId xmlns:a16="http://schemas.microsoft.com/office/drawing/2014/main" id="{B8D0D226-A656-4C89-9183-75BB4A7E67A1}"/>
              </a:ext>
            </a:extLst>
          </p:cNvPr>
          <p:cNvSpPr>
            <a:spLocks noGrp="1"/>
          </p:cNvSpPr>
          <p:nvPr>
            <p:ph type="sldNum" sz="quarter" idx="12"/>
          </p:nvPr>
        </p:nvSpPr>
        <p:spPr/>
        <p:txBody>
          <a:bodyPr/>
          <a:lstStyle/>
          <a:p>
            <a:fld id="{ECF7B65F-6439-4510-A70B-BD9CA32EDFC4}" type="slidenum">
              <a:rPr lang="en-US" smtClean="0"/>
              <a:t>68</a:t>
            </a:fld>
            <a:endParaRPr lang="en-US"/>
          </a:p>
        </p:txBody>
      </p:sp>
    </p:spTree>
    <p:extLst>
      <p:ext uri="{BB962C8B-B14F-4D97-AF65-F5344CB8AC3E}">
        <p14:creationId xmlns:p14="http://schemas.microsoft.com/office/powerpoint/2010/main" val="21270506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1"/>
          <p:cNvSpPr>
            <a:spLocks noGrp="1"/>
          </p:cNvSpPr>
          <p:nvPr>
            <p:ph idx="1"/>
          </p:nvPr>
        </p:nvSpPr>
        <p:spPr/>
        <p:txBody>
          <a:bodyPr/>
          <a:lstStyle/>
          <a:p>
            <a:r>
              <a:rPr lang="en-US" altLang="en-US" dirty="0"/>
              <a:t>The program displays buttons that enable a credit manager to obtain credit information. </a:t>
            </a:r>
          </a:p>
          <a:p>
            <a:r>
              <a:rPr lang="en-US" altLang="en-US" dirty="0"/>
              <a:t>The </a:t>
            </a:r>
            <a:r>
              <a:rPr lang="en-US" altLang="en-US" b="1" dirty="0"/>
              <a:t>Open File </a:t>
            </a:r>
            <a:r>
              <a:rPr lang="en-US" altLang="en-US" dirty="0"/>
              <a:t>button opens a file for gathering data. </a:t>
            </a:r>
          </a:p>
          <a:p>
            <a:r>
              <a:rPr lang="en-US" altLang="en-US" dirty="0"/>
              <a:t>The </a:t>
            </a:r>
            <a:r>
              <a:rPr lang="en-US" altLang="en-US" b="1" dirty="0"/>
              <a:t>Credit Balances </a:t>
            </a:r>
            <a:r>
              <a:rPr lang="en-US" altLang="en-US" dirty="0"/>
              <a:t>button displays a list of accounts that have credit balances, the </a:t>
            </a:r>
            <a:r>
              <a:rPr lang="en-US" altLang="en-US" b="1" dirty="0"/>
              <a:t>Debit Balances </a:t>
            </a:r>
            <a:r>
              <a:rPr lang="en-US" altLang="en-US" dirty="0"/>
              <a:t>button displays a list of accounts that have debit balances and the </a:t>
            </a:r>
            <a:r>
              <a:rPr lang="en-US" altLang="en-US" b="1" dirty="0"/>
              <a:t>Zero Balances </a:t>
            </a:r>
            <a:r>
              <a:rPr lang="en-US" altLang="en-US" dirty="0"/>
              <a:t>button displays a list of accounts that have zero balances. </a:t>
            </a:r>
          </a:p>
          <a:p>
            <a:r>
              <a:rPr lang="en-US" altLang="en-US" dirty="0"/>
              <a:t>The </a:t>
            </a:r>
            <a:r>
              <a:rPr lang="en-US" altLang="en-US" b="1" dirty="0"/>
              <a:t>Done</a:t>
            </a:r>
            <a:r>
              <a:rPr lang="en-US" altLang="en-US" dirty="0"/>
              <a:t> button exits the app.</a:t>
            </a:r>
          </a:p>
        </p:txBody>
      </p:sp>
      <p:sp>
        <p:nvSpPr>
          <p:cNvPr id="3" name="Title 2"/>
          <p:cNvSpPr>
            <a:spLocks noGrp="1"/>
          </p:cNvSpPr>
          <p:nvPr>
            <p:ph type="title"/>
          </p:nvPr>
        </p:nvSpPr>
        <p:spPr/>
        <p:txBody>
          <a:bodyPr>
            <a:normAutofit fontScale="90000"/>
          </a:bodyPr>
          <a:lstStyle/>
          <a:p>
            <a:r>
              <a:rPr lang="en-US" dirty="0"/>
              <a:t>17.5 Case Study: Credit Inquiry Program (cont.)</a:t>
            </a:r>
            <a:br>
              <a:rPr lang="en-US" dirty="0"/>
            </a:br>
            <a:r>
              <a:rPr lang="en-US" dirty="0">
                <a:solidFill>
                  <a:srgbClr val="FF0000"/>
                </a:solidFill>
              </a:rPr>
              <a:t>demo</a:t>
            </a:r>
            <a:r>
              <a:rPr lang="en-US" dirty="0"/>
              <a:t> </a:t>
            </a:r>
          </a:p>
        </p:txBody>
      </p:sp>
      <p:sp>
        <p:nvSpPr>
          <p:cNvPr id="2" name="Slide Number Placeholder 1">
            <a:extLst>
              <a:ext uri="{FF2B5EF4-FFF2-40B4-BE49-F238E27FC236}">
                <a16:creationId xmlns:a16="http://schemas.microsoft.com/office/drawing/2014/main" id="{8D0674CB-878C-4E2D-A1A2-0138F3036829}"/>
              </a:ext>
            </a:extLst>
          </p:cNvPr>
          <p:cNvSpPr>
            <a:spLocks noGrp="1"/>
          </p:cNvSpPr>
          <p:nvPr>
            <p:ph type="sldNum" sz="quarter" idx="12"/>
          </p:nvPr>
        </p:nvSpPr>
        <p:spPr/>
        <p:txBody>
          <a:bodyPr/>
          <a:lstStyle/>
          <a:p>
            <a:fld id="{ECF7B65F-6439-4510-A70B-BD9CA32EDFC4}" type="slidenum">
              <a:rPr lang="en-US" smtClean="0"/>
              <a:t>69</a:t>
            </a:fld>
            <a:endParaRPr lang="en-US"/>
          </a:p>
        </p:txBody>
      </p:sp>
    </p:spTree>
    <p:extLst>
      <p:ext uri="{BB962C8B-B14F-4D97-AF65-F5344CB8AC3E}">
        <p14:creationId xmlns:p14="http://schemas.microsoft.com/office/powerpoint/2010/main" val="167202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p:txBody>
          <a:bodyPr/>
          <a:lstStyle/>
          <a:p>
            <a:r>
              <a:rPr lang="en-US" altLang="en-US" dirty="0">
                <a:solidFill>
                  <a:srgbClr val="7030A0"/>
                </a:solidFill>
              </a:rPr>
              <a:t>When a console app executes(</a:t>
            </a:r>
            <a:r>
              <a:rPr lang="en-US" altLang="en-US" dirty="0">
                <a:solidFill>
                  <a:srgbClr val="FF0000"/>
                </a:solidFill>
              </a:rPr>
              <a:t>nothing to do with file</a:t>
            </a:r>
            <a:r>
              <a:rPr lang="en-US" altLang="en-US" dirty="0">
                <a:solidFill>
                  <a:srgbClr val="7030A0"/>
                </a:solidFill>
              </a:rPr>
              <a:t>)</a:t>
            </a:r>
            <a:r>
              <a:rPr lang="en-US" altLang="en-US" dirty="0"/>
              <a:t>, the </a:t>
            </a:r>
            <a:r>
              <a:rPr lang="en-US" altLang="en-US" u="sng" dirty="0"/>
              <a:t>runtime environment</a:t>
            </a:r>
            <a:r>
              <a:rPr lang="en-US" altLang="en-US" dirty="0"/>
              <a:t> creates </a:t>
            </a:r>
            <a:r>
              <a:rPr lang="en-US" altLang="en-US" dirty="0">
                <a:solidFill>
                  <a:srgbClr val="7030A0"/>
                </a:solidFill>
              </a:rPr>
              <a:t>three stream objects</a:t>
            </a:r>
            <a:r>
              <a:rPr lang="en-US" altLang="en-US" dirty="0"/>
              <a:t> that are accessible via properties </a:t>
            </a:r>
            <a:r>
              <a:rPr lang="en-US" altLang="en-US" dirty="0" err="1">
                <a:solidFill>
                  <a:srgbClr val="FF0000"/>
                </a:solidFill>
                <a:latin typeface="Consolas" panose="020B0609020204030204" pitchFamily="49" charset="0"/>
              </a:rPr>
              <a:t>Console.Out</a:t>
            </a:r>
            <a:r>
              <a:rPr lang="en-US" altLang="en-US" dirty="0"/>
              <a:t>, </a:t>
            </a:r>
            <a:r>
              <a:rPr lang="en-US" altLang="en-US" dirty="0" err="1">
                <a:solidFill>
                  <a:srgbClr val="FF0000"/>
                </a:solidFill>
                <a:latin typeface="Consolas" panose="020B0609020204030204" pitchFamily="49" charset="0"/>
              </a:rPr>
              <a:t>Console.In</a:t>
            </a:r>
            <a:r>
              <a:rPr lang="en-US" altLang="en-US" dirty="0">
                <a:solidFill>
                  <a:srgbClr val="FF0000"/>
                </a:solidFill>
              </a:rPr>
              <a:t> </a:t>
            </a:r>
            <a:r>
              <a:rPr lang="en-US" altLang="en-US" dirty="0"/>
              <a:t>and </a:t>
            </a:r>
            <a:r>
              <a:rPr lang="en-US" altLang="en-US" dirty="0" err="1">
                <a:solidFill>
                  <a:srgbClr val="FF0000"/>
                </a:solidFill>
                <a:latin typeface="Consolas" panose="020B0609020204030204" pitchFamily="49" charset="0"/>
              </a:rPr>
              <a:t>Console.Error</a:t>
            </a:r>
            <a:r>
              <a:rPr lang="en-US" altLang="en-US" dirty="0"/>
              <a:t>, respectively. </a:t>
            </a:r>
          </a:p>
          <a:p>
            <a:r>
              <a:rPr lang="en-US" altLang="en-US" dirty="0"/>
              <a:t>These objects </a:t>
            </a:r>
            <a:r>
              <a:rPr lang="en-US" altLang="en-US" dirty="0">
                <a:solidFill>
                  <a:srgbClr val="7030A0"/>
                </a:solidFill>
              </a:rPr>
              <a:t>use streams </a:t>
            </a:r>
            <a:r>
              <a:rPr lang="en-US" altLang="en-US" dirty="0"/>
              <a:t>to facilitate communication between a </a:t>
            </a:r>
            <a:r>
              <a:rPr lang="en-US" altLang="en-US" dirty="0">
                <a:solidFill>
                  <a:srgbClr val="FF0000"/>
                </a:solidFill>
              </a:rPr>
              <a:t>program</a:t>
            </a:r>
            <a:r>
              <a:rPr lang="en-US" altLang="en-US" dirty="0"/>
              <a:t> and a </a:t>
            </a:r>
            <a:r>
              <a:rPr lang="en-US" altLang="en-US" dirty="0">
                <a:solidFill>
                  <a:srgbClr val="FF0000"/>
                </a:solidFill>
              </a:rPr>
              <a:t>particular file or device</a:t>
            </a:r>
            <a:r>
              <a:rPr lang="en-US" altLang="en-US" dirty="0"/>
              <a:t>. </a:t>
            </a:r>
          </a:p>
          <a:p>
            <a:r>
              <a:rPr lang="en-US" altLang="en-US" dirty="0" err="1">
                <a:solidFill>
                  <a:srgbClr val="FF0000"/>
                </a:solidFill>
                <a:latin typeface="Consolas" panose="020B0609020204030204" pitchFamily="49" charset="0"/>
              </a:rPr>
              <a:t>Console.In</a:t>
            </a:r>
            <a:r>
              <a:rPr lang="en-US" altLang="en-US" dirty="0">
                <a:solidFill>
                  <a:srgbClr val="FF0000"/>
                </a:solidFill>
              </a:rPr>
              <a:t> </a:t>
            </a:r>
            <a:r>
              <a:rPr lang="en-US" altLang="en-US" dirty="0"/>
              <a:t>refers to the standard </a:t>
            </a:r>
            <a:r>
              <a:rPr lang="en-US" altLang="en-US" dirty="0">
                <a:solidFill>
                  <a:srgbClr val="7030A0"/>
                </a:solidFill>
              </a:rPr>
              <a:t>input stream object</a:t>
            </a:r>
            <a:r>
              <a:rPr lang="en-US" altLang="en-US" dirty="0"/>
              <a:t>, which enables a program to </a:t>
            </a:r>
            <a:r>
              <a:rPr lang="en-US" altLang="en-US" dirty="0">
                <a:solidFill>
                  <a:srgbClr val="7030A0"/>
                </a:solidFill>
              </a:rPr>
              <a:t>input data from the keyboard</a:t>
            </a:r>
            <a:r>
              <a:rPr lang="en-US" altLang="en-US" dirty="0"/>
              <a:t>. </a:t>
            </a:r>
          </a:p>
          <a:p>
            <a:r>
              <a:rPr lang="en-US" altLang="en-US" dirty="0" err="1">
                <a:solidFill>
                  <a:srgbClr val="FF0000"/>
                </a:solidFill>
                <a:latin typeface="Consolas" panose="020B0609020204030204" pitchFamily="49" charset="0"/>
              </a:rPr>
              <a:t>Console.Out</a:t>
            </a:r>
            <a:r>
              <a:rPr lang="en-US" altLang="en-US" dirty="0">
                <a:solidFill>
                  <a:srgbClr val="FF0000"/>
                </a:solidFill>
              </a:rPr>
              <a:t> </a:t>
            </a:r>
            <a:r>
              <a:rPr lang="en-US" altLang="en-US" dirty="0"/>
              <a:t>refers to the standard </a:t>
            </a:r>
            <a:r>
              <a:rPr lang="en-US" altLang="en-US" dirty="0">
                <a:solidFill>
                  <a:srgbClr val="7030A0"/>
                </a:solidFill>
              </a:rPr>
              <a:t>output stream object</a:t>
            </a:r>
            <a:r>
              <a:rPr lang="en-US" altLang="en-US" dirty="0"/>
              <a:t>, which enables a program to </a:t>
            </a:r>
            <a:r>
              <a:rPr lang="en-US" altLang="en-US" dirty="0">
                <a:solidFill>
                  <a:srgbClr val="7030A0"/>
                </a:solidFill>
              </a:rPr>
              <a:t>output data to the screen</a:t>
            </a:r>
            <a:r>
              <a:rPr lang="en-US" altLang="en-US" dirty="0"/>
              <a:t>. </a:t>
            </a:r>
          </a:p>
          <a:p>
            <a:r>
              <a:rPr lang="en-US" altLang="en-US" dirty="0" err="1">
                <a:solidFill>
                  <a:srgbClr val="FF0000"/>
                </a:solidFill>
                <a:latin typeface="Consolas" panose="020B0609020204030204" pitchFamily="49" charset="0"/>
              </a:rPr>
              <a:t>Console.Error</a:t>
            </a:r>
            <a:r>
              <a:rPr lang="en-US" altLang="en-US" dirty="0">
                <a:solidFill>
                  <a:srgbClr val="FF0000"/>
                </a:solidFill>
              </a:rPr>
              <a:t> </a:t>
            </a:r>
            <a:r>
              <a:rPr lang="en-US" altLang="en-US" dirty="0"/>
              <a:t>refers to the </a:t>
            </a:r>
            <a:r>
              <a:rPr lang="en-US" altLang="en-US" dirty="0">
                <a:solidFill>
                  <a:srgbClr val="7030A0"/>
                </a:solidFill>
              </a:rPr>
              <a:t>standard error stream object</a:t>
            </a:r>
            <a:r>
              <a:rPr lang="en-US" altLang="en-US" dirty="0"/>
              <a:t>, which enables a program to </a:t>
            </a:r>
            <a:r>
              <a:rPr lang="en-US" altLang="en-US" dirty="0">
                <a:solidFill>
                  <a:srgbClr val="7030A0"/>
                </a:solidFill>
              </a:rPr>
              <a:t>output error messages to the screen</a:t>
            </a:r>
            <a:r>
              <a:rPr lang="en-US" altLang="en-US" dirty="0"/>
              <a:t>.</a:t>
            </a:r>
          </a:p>
          <a:p>
            <a:endParaRPr lang="en-US" altLang="en-US" dirty="0"/>
          </a:p>
        </p:txBody>
      </p:sp>
      <p:sp>
        <p:nvSpPr>
          <p:cNvPr id="3" name="Title 2"/>
          <p:cNvSpPr>
            <a:spLocks noGrp="1"/>
          </p:cNvSpPr>
          <p:nvPr>
            <p:ph type="title"/>
          </p:nvPr>
        </p:nvSpPr>
        <p:spPr/>
        <p:txBody>
          <a:bodyPr/>
          <a:lstStyle/>
          <a:p>
            <a:r>
              <a:rPr lang="en-US" dirty="0"/>
              <a:t>17.2 Files and Streams</a:t>
            </a:r>
            <a:r>
              <a:rPr lang="zh-CN" altLang="en-US" dirty="0"/>
              <a:t>（</a:t>
            </a:r>
            <a:r>
              <a:rPr lang="en-US" altLang="zh-CN" dirty="0">
                <a:solidFill>
                  <a:srgbClr val="7030A0"/>
                </a:solidFill>
              </a:rPr>
              <a:t>buffer</a:t>
            </a:r>
            <a:r>
              <a:rPr lang="zh-CN" altLang="en-US" dirty="0"/>
              <a:t>）</a:t>
            </a:r>
            <a:r>
              <a:rPr lang="en-US" dirty="0"/>
              <a:t> (cont.)</a:t>
            </a:r>
          </a:p>
        </p:txBody>
      </p:sp>
      <p:sp>
        <p:nvSpPr>
          <p:cNvPr id="2" name="Slide Number Placeholder 1">
            <a:extLst>
              <a:ext uri="{FF2B5EF4-FFF2-40B4-BE49-F238E27FC236}">
                <a16:creationId xmlns:a16="http://schemas.microsoft.com/office/drawing/2014/main" id="{57195B65-3CDC-4EDB-8DDB-F9124AF0E803}"/>
              </a:ext>
            </a:extLst>
          </p:cNvPr>
          <p:cNvSpPr>
            <a:spLocks noGrp="1"/>
          </p:cNvSpPr>
          <p:nvPr>
            <p:ph type="sldNum" sz="quarter" idx="12"/>
          </p:nvPr>
        </p:nvSpPr>
        <p:spPr/>
        <p:txBody>
          <a:bodyPr/>
          <a:lstStyle/>
          <a:p>
            <a:fld id="{ECF7B65F-6439-4510-A70B-BD9CA32EDFC4}" type="slidenum">
              <a:rPr lang="en-US" smtClean="0"/>
              <a:t>7</a:t>
            </a:fld>
            <a:endParaRPr lang="en-US"/>
          </a:p>
        </p:txBody>
      </p:sp>
    </p:spTree>
    <p:extLst>
      <p:ext uri="{BB962C8B-B14F-4D97-AF65-F5344CB8AC3E}">
        <p14:creationId xmlns:p14="http://schemas.microsoft.com/office/powerpoint/2010/main" val="5337889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844550" y="0"/>
            <a:ext cx="10502900" cy="6858000"/>
          </a:xfrm>
          <a:prstGeom prst="rect">
            <a:avLst/>
          </a:prstGeom>
          <a:noFill/>
          <a:ln>
            <a:noFill/>
          </a:ln>
        </p:spPr>
      </p:pic>
      <p:sp>
        <p:nvSpPr>
          <p:cNvPr id="4" name="Slide Number Placeholder 3">
            <a:extLst>
              <a:ext uri="{FF2B5EF4-FFF2-40B4-BE49-F238E27FC236}">
                <a16:creationId xmlns:a16="http://schemas.microsoft.com/office/drawing/2014/main" id="{251B8840-5819-4346-9CFD-2718CA432C22}"/>
              </a:ext>
            </a:extLst>
          </p:cNvPr>
          <p:cNvSpPr>
            <a:spLocks noGrp="1"/>
          </p:cNvSpPr>
          <p:nvPr>
            <p:ph type="sldNum" sz="quarter" idx="12"/>
          </p:nvPr>
        </p:nvSpPr>
        <p:spPr/>
        <p:txBody>
          <a:bodyPr/>
          <a:lstStyle/>
          <a:p>
            <a:fld id="{ECF7B65F-6439-4510-A70B-BD9CA32EDFC4}" type="slidenum">
              <a:rPr lang="en-US" smtClean="0"/>
              <a:t>70</a:t>
            </a:fld>
            <a:endParaRPr lang="en-US"/>
          </a:p>
        </p:txBody>
      </p:sp>
    </p:spTree>
    <p:extLst>
      <p:ext uri="{BB962C8B-B14F-4D97-AF65-F5344CB8AC3E}">
        <p14:creationId xmlns:p14="http://schemas.microsoft.com/office/powerpoint/2010/main" val="1183006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30288" y="0"/>
            <a:ext cx="10131425" cy="6858000"/>
          </a:xfrm>
          <a:prstGeom prst="rect">
            <a:avLst/>
          </a:prstGeom>
          <a:noFill/>
          <a:ln>
            <a:noFill/>
          </a:ln>
        </p:spPr>
      </p:pic>
      <p:sp>
        <p:nvSpPr>
          <p:cNvPr id="4" name="Arrow: Right 3">
            <a:extLst>
              <a:ext uri="{FF2B5EF4-FFF2-40B4-BE49-F238E27FC236}">
                <a16:creationId xmlns:a16="http://schemas.microsoft.com/office/drawing/2014/main" id="{12834144-8E1D-476D-BDAD-AC71C8CE365D}"/>
              </a:ext>
            </a:extLst>
          </p:cNvPr>
          <p:cNvSpPr/>
          <p:nvPr/>
        </p:nvSpPr>
        <p:spPr>
          <a:xfrm>
            <a:off x="1669001" y="68358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26C4280-FCC6-4FD3-B1AC-FF2309C1DB46}"/>
              </a:ext>
            </a:extLst>
          </p:cNvPr>
          <p:cNvSpPr>
            <a:spLocks noGrp="1"/>
          </p:cNvSpPr>
          <p:nvPr>
            <p:ph type="sldNum" sz="quarter" idx="12"/>
          </p:nvPr>
        </p:nvSpPr>
        <p:spPr/>
        <p:txBody>
          <a:bodyPr/>
          <a:lstStyle/>
          <a:p>
            <a:fld id="{ECF7B65F-6439-4510-A70B-BD9CA32EDFC4}" type="slidenum">
              <a:rPr lang="en-US" smtClean="0"/>
              <a:t>71</a:t>
            </a:fld>
            <a:endParaRPr lang="en-US"/>
          </a:p>
        </p:txBody>
      </p:sp>
    </p:spTree>
    <p:extLst>
      <p:ext uri="{BB962C8B-B14F-4D97-AF65-F5344CB8AC3E}">
        <p14:creationId xmlns:p14="http://schemas.microsoft.com/office/powerpoint/2010/main" val="1795360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6"/>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8575"/>
            <a:ext cx="12192000" cy="6800850"/>
          </a:xfrm>
          <a:prstGeom prst="rect">
            <a:avLst/>
          </a:prstGeom>
          <a:noFill/>
          <a:ln>
            <a:noFill/>
          </a:ln>
        </p:spPr>
      </p:pic>
      <p:sp>
        <p:nvSpPr>
          <p:cNvPr id="4" name="Arrow: Right 3">
            <a:extLst>
              <a:ext uri="{FF2B5EF4-FFF2-40B4-BE49-F238E27FC236}">
                <a16:creationId xmlns:a16="http://schemas.microsoft.com/office/drawing/2014/main" id="{FA16489D-131B-41C7-A258-01E575BBEFAB}"/>
              </a:ext>
            </a:extLst>
          </p:cNvPr>
          <p:cNvSpPr/>
          <p:nvPr/>
        </p:nvSpPr>
        <p:spPr>
          <a:xfrm>
            <a:off x="2104008" y="150920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D4B0520A-8664-4488-8704-EEC177A1F6D1}"/>
              </a:ext>
            </a:extLst>
          </p:cNvPr>
          <p:cNvSpPr/>
          <p:nvPr/>
        </p:nvSpPr>
        <p:spPr>
          <a:xfrm>
            <a:off x="1864310" y="34744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926B394-5DFC-4C7A-8F47-294B52FF0358}"/>
              </a:ext>
            </a:extLst>
          </p:cNvPr>
          <p:cNvSpPr>
            <a:spLocks noGrp="1"/>
          </p:cNvSpPr>
          <p:nvPr>
            <p:ph type="sldNum" sz="quarter" idx="12"/>
          </p:nvPr>
        </p:nvSpPr>
        <p:spPr/>
        <p:txBody>
          <a:bodyPr/>
          <a:lstStyle/>
          <a:p>
            <a:fld id="{ECF7B65F-6439-4510-A70B-BD9CA32EDFC4}" type="slidenum">
              <a:rPr lang="en-US" smtClean="0"/>
              <a:t>72</a:t>
            </a:fld>
            <a:endParaRPr lang="en-US"/>
          </a:p>
        </p:txBody>
      </p:sp>
    </p:spTree>
    <p:extLst>
      <p:ext uri="{BB962C8B-B14F-4D97-AF65-F5344CB8AC3E}">
        <p14:creationId xmlns:p14="http://schemas.microsoft.com/office/powerpoint/2010/main" val="1678602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7700" y="0"/>
            <a:ext cx="10896600" cy="6858000"/>
          </a:xfrm>
          <a:prstGeom prst="rect">
            <a:avLst/>
          </a:prstGeom>
          <a:noFill/>
          <a:ln>
            <a:noFill/>
          </a:ln>
        </p:spPr>
      </p:pic>
      <p:sp>
        <p:nvSpPr>
          <p:cNvPr id="4" name="Arrow: Right 3">
            <a:extLst>
              <a:ext uri="{FF2B5EF4-FFF2-40B4-BE49-F238E27FC236}">
                <a16:creationId xmlns:a16="http://schemas.microsoft.com/office/drawing/2014/main" id="{FFB00A36-54E6-40B6-B9B7-61706BAE4AF1}"/>
              </a:ext>
            </a:extLst>
          </p:cNvPr>
          <p:cNvSpPr/>
          <p:nvPr/>
        </p:nvSpPr>
        <p:spPr>
          <a:xfrm>
            <a:off x="2086252" y="442107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C0DC0696-FFFC-462D-A2BA-477BA1A95687}"/>
              </a:ext>
            </a:extLst>
          </p:cNvPr>
          <p:cNvSpPr/>
          <p:nvPr/>
        </p:nvSpPr>
        <p:spPr>
          <a:xfrm>
            <a:off x="1455938" y="74572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6" name="Arrow: Right 5">
            <a:extLst>
              <a:ext uri="{FF2B5EF4-FFF2-40B4-BE49-F238E27FC236}">
                <a16:creationId xmlns:a16="http://schemas.microsoft.com/office/drawing/2014/main" id="{EC60AA65-6C6E-4C23-8BCF-29D1F6602750}"/>
              </a:ext>
            </a:extLst>
          </p:cNvPr>
          <p:cNvSpPr/>
          <p:nvPr/>
        </p:nvSpPr>
        <p:spPr>
          <a:xfrm>
            <a:off x="1811044" y="28142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A02E9A7-8A05-4EB3-8194-D1D68B130870}"/>
              </a:ext>
            </a:extLst>
          </p:cNvPr>
          <p:cNvSpPr/>
          <p:nvPr/>
        </p:nvSpPr>
        <p:spPr>
          <a:xfrm>
            <a:off x="1945142" y="52489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AD43272-6F21-424D-B4A9-119FEB3CD998}"/>
              </a:ext>
            </a:extLst>
          </p:cNvPr>
          <p:cNvSpPr txBox="1"/>
          <p:nvPr/>
        </p:nvSpPr>
        <p:spPr>
          <a:xfrm>
            <a:off x="3878176" y="1615735"/>
            <a:ext cx="3690434" cy="369332"/>
          </a:xfrm>
          <a:prstGeom prst="rect">
            <a:avLst/>
          </a:prstGeom>
          <a:noFill/>
        </p:spPr>
        <p:txBody>
          <a:bodyPr wrap="none" rtlCol="0">
            <a:spAutoFit/>
          </a:bodyPr>
          <a:lstStyle/>
          <a:p>
            <a:r>
              <a:rPr lang="en-US" altLang="zh-CN" b="1" dirty="0">
                <a:solidFill>
                  <a:srgbClr val="FF0000"/>
                </a:solidFill>
              </a:rPr>
              <a:t>One handler handles 3 button  </a:t>
            </a:r>
            <a:endParaRPr lang="en-US" b="1" dirty="0">
              <a:solidFill>
                <a:srgbClr val="FF0000"/>
              </a:solidFill>
            </a:endParaRPr>
          </a:p>
        </p:txBody>
      </p:sp>
      <p:sp>
        <p:nvSpPr>
          <p:cNvPr id="9" name="Arrow: Right 8">
            <a:extLst>
              <a:ext uri="{FF2B5EF4-FFF2-40B4-BE49-F238E27FC236}">
                <a16:creationId xmlns:a16="http://schemas.microsoft.com/office/drawing/2014/main" id="{D743140F-BC6A-49F5-8A19-F982C5C2F28D}"/>
              </a:ext>
            </a:extLst>
          </p:cNvPr>
          <p:cNvSpPr/>
          <p:nvPr/>
        </p:nvSpPr>
        <p:spPr>
          <a:xfrm>
            <a:off x="1722267" y="21102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203B7687-2FB4-4F32-814A-4983CD7445B3}"/>
              </a:ext>
            </a:extLst>
          </p:cNvPr>
          <p:cNvSpPr>
            <a:spLocks noGrp="1"/>
          </p:cNvSpPr>
          <p:nvPr>
            <p:ph type="sldNum" sz="quarter" idx="12"/>
          </p:nvPr>
        </p:nvSpPr>
        <p:spPr/>
        <p:txBody>
          <a:bodyPr/>
          <a:lstStyle/>
          <a:p>
            <a:fld id="{ECF7B65F-6439-4510-A70B-BD9CA32EDFC4}" type="slidenum">
              <a:rPr lang="en-US" smtClean="0"/>
              <a:t>73</a:t>
            </a:fld>
            <a:endParaRPr lang="en-US"/>
          </a:p>
        </p:txBody>
      </p:sp>
    </p:spTree>
    <p:extLst>
      <p:ext uri="{BB962C8B-B14F-4D97-AF65-F5344CB8AC3E}">
        <p14:creationId xmlns:p14="http://schemas.microsoft.com/office/powerpoint/2010/main" val="3870651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sp>
        <p:nvSpPr>
          <p:cNvPr id="4" name="Slide Number Placeholder 3">
            <a:extLst>
              <a:ext uri="{FF2B5EF4-FFF2-40B4-BE49-F238E27FC236}">
                <a16:creationId xmlns:a16="http://schemas.microsoft.com/office/drawing/2014/main" id="{2F8D0148-0D11-42A6-83D9-67B4F7A46CA6}"/>
              </a:ext>
            </a:extLst>
          </p:cNvPr>
          <p:cNvSpPr>
            <a:spLocks noGrp="1"/>
          </p:cNvSpPr>
          <p:nvPr>
            <p:ph type="sldNum" sz="quarter" idx="12"/>
          </p:nvPr>
        </p:nvSpPr>
        <p:spPr/>
        <p:txBody>
          <a:bodyPr/>
          <a:lstStyle/>
          <a:p>
            <a:fld id="{ECF7B65F-6439-4510-A70B-BD9CA32EDFC4}" type="slidenum">
              <a:rPr lang="en-US" smtClean="0"/>
              <a:t>74</a:t>
            </a:fld>
            <a:endParaRPr lang="en-US"/>
          </a:p>
        </p:txBody>
      </p:sp>
    </p:spTree>
    <p:extLst>
      <p:ext uri="{BB962C8B-B14F-4D97-AF65-F5344CB8AC3E}">
        <p14:creationId xmlns:p14="http://schemas.microsoft.com/office/powerpoint/2010/main" val="1551213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3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a:noFill/>
          <a:ln>
            <a:noFill/>
          </a:ln>
        </p:spPr>
      </p:pic>
      <p:sp>
        <p:nvSpPr>
          <p:cNvPr id="4" name="Arrow: Right 3">
            <a:extLst>
              <a:ext uri="{FF2B5EF4-FFF2-40B4-BE49-F238E27FC236}">
                <a16:creationId xmlns:a16="http://schemas.microsoft.com/office/drawing/2014/main" id="{20BAA00F-697E-4789-85CE-1335C26C5C31}"/>
              </a:ext>
            </a:extLst>
          </p:cNvPr>
          <p:cNvSpPr/>
          <p:nvPr/>
        </p:nvSpPr>
        <p:spPr>
          <a:xfrm>
            <a:off x="2139518" y="11274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CD75962-501B-4460-9290-39659E060D8E}"/>
              </a:ext>
            </a:extLst>
          </p:cNvPr>
          <p:cNvSpPr>
            <a:spLocks noGrp="1"/>
          </p:cNvSpPr>
          <p:nvPr>
            <p:ph type="sldNum" sz="quarter" idx="12"/>
          </p:nvPr>
        </p:nvSpPr>
        <p:spPr/>
        <p:txBody>
          <a:bodyPr/>
          <a:lstStyle/>
          <a:p>
            <a:fld id="{ECF7B65F-6439-4510-A70B-BD9CA32EDFC4}" type="slidenum">
              <a:rPr lang="en-US" smtClean="0"/>
              <a:t>75</a:t>
            </a:fld>
            <a:endParaRPr lang="en-US"/>
          </a:p>
        </p:txBody>
      </p:sp>
    </p:spTree>
    <p:extLst>
      <p:ext uri="{BB962C8B-B14F-4D97-AF65-F5344CB8AC3E}">
        <p14:creationId xmlns:p14="http://schemas.microsoft.com/office/powerpoint/2010/main" val="279831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sp>
        <p:nvSpPr>
          <p:cNvPr id="4" name="Arrow: Right 3">
            <a:extLst>
              <a:ext uri="{FF2B5EF4-FFF2-40B4-BE49-F238E27FC236}">
                <a16:creationId xmlns:a16="http://schemas.microsoft.com/office/drawing/2014/main" id="{AD98E94D-5A12-4123-916F-CEE577B1A475}"/>
              </a:ext>
            </a:extLst>
          </p:cNvPr>
          <p:cNvSpPr/>
          <p:nvPr/>
        </p:nvSpPr>
        <p:spPr>
          <a:xfrm>
            <a:off x="1296140" y="7812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2E4E255-3F23-4EF1-B51E-BAAD8575A272}"/>
              </a:ext>
            </a:extLst>
          </p:cNvPr>
          <p:cNvSpPr>
            <a:spLocks noGrp="1"/>
          </p:cNvSpPr>
          <p:nvPr>
            <p:ph type="sldNum" sz="quarter" idx="12"/>
          </p:nvPr>
        </p:nvSpPr>
        <p:spPr/>
        <p:txBody>
          <a:bodyPr/>
          <a:lstStyle/>
          <a:p>
            <a:fld id="{ECF7B65F-6439-4510-A70B-BD9CA32EDFC4}" type="slidenum">
              <a:rPr lang="en-US" smtClean="0"/>
              <a:t>76</a:t>
            </a:fld>
            <a:endParaRPr lang="en-US"/>
          </a:p>
        </p:txBody>
      </p:sp>
    </p:spTree>
    <p:extLst>
      <p:ext uri="{BB962C8B-B14F-4D97-AF65-F5344CB8AC3E}">
        <p14:creationId xmlns:p14="http://schemas.microsoft.com/office/powerpoint/2010/main" val="366290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1"/>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431800" y="0"/>
            <a:ext cx="11328400" cy="6858000"/>
          </a:xfrm>
          <a:prstGeom prst="rect">
            <a:avLst/>
          </a:prstGeom>
          <a:noFill/>
          <a:ln>
            <a:noFill/>
          </a:ln>
        </p:spPr>
      </p:pic>
      <p:sp>
        <p:nvSpPr>
          <p:cNvPr id="4" name="Arrow: Right 3">
            <a:extLst>
              <a:ext uri="{FF2B5EF4-FFF2-40B4-BE49-F238E27FC236}">
                <a16:creationId xmlns:a16="http://schemas.microsoft.com/office/drawing/2014/main" id="{A7AC78A7-873B-4E1C-A020-EEDFDAF72BEE}"/>
              </a:ext>
            </a:extLst>
          </p:cNvPr>
          <p:cNvSpPr/>
          <p:nvPr/>
        </p:nvSpPr>
        <p:spPr>
          <a:xfrm>
            <a:off x="1704513" y="21395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t>
            </a:r>
          </a:p>
        </p:txBody>
      </p:sp>
      <p:sp>
        <p:nvSpPr>
          <p:cNvPr id="5" name="Slide Number Placeholder 4">
            <a:extLst>
              <a:ext uri="{FF2B5EF4-FFF2-40B4-BE49-F238E27FC236}">
                <a16:creationId xmlns:a16="http://schemas.microsoft.com/office/drawing/2014/main" id="{2FF34B33-A284-4DFF-9C0F-4DD6161D89BA}"/>
              </a:ext>
            </a:extLst>
          </p:cNvPr>
          <p:cNvSpPr>
            <a:spLocks noGrp="1"/>
          </p:cNvSpPr>
          <p:nvPr>
            <p:ph type="sldNum" sz="quarter" idx="12"/>
          </p:nvPr>
        </p:nvSpPr>
        <p:spPr/>
        <p:txBody>
          <a:bodyPr/>
          <a:lstStyle/>
          <a:p>
            <a:fld id="{ECF7B65F-6439-4510-A70B-BD9CA32EDFC4}" type="slidenum">
              <a:rPr lang="en-US" smtClean="0"/>
              <a:t>77</a:t>
            </a:fld>
            <a:endParaRPr lang="en-US"/>
          </a:p>
        </p:txBody>
      </p:sp>
    </p:spTree>
    <p:extLst>
      <p:ext uri="{BB962C8B-B14F-4D97-AF65-F5344CB8AC3E}">
        <p14:creationId xmlns:p14="http://schemas.microsoft.com/office/powerpoint/2010/main" val="2963779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78E48E-BD52-417C-AEC5-98BAF0F3867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02D77A8-2BED-4F90-B557-8AA97D8A8AC9}"/>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B397273D-83B8-4245-B181-64970F3316CC}"/>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6FC9B4BA-47AD-4329-9A33-EE29DE1DB86C}"/>
              </a:ext>
            </a:extLst>
          </p:cNvPr>
          <p:cNvSpPr>
            <a:spLocks noGrp="1"/>
          </p:cNvSpPr>
          <p:nvPr>
            <p:ph type="sldNum" sz="quarter" idx="12"/>
          </p:nvPr>
        </p:nvSpPr>
        <p:spPr/>
        <p:txBody>
          <a:bodyPr/>
          <a:lstStyle/>
          <a:p>
            <a:fld id="{ECF7B65F-6439-4510-A70B-BD9CA32EDFC4}" type="slidenum">
              <a:rPr lang="en-US" smtClean="0"/>
              <a:t>78</a:t>
            </a:fld>
            <a:endParaRPr lang="en-US"/>
          </a:p>
        </p:txBody>
      </p:sp>
    </p:spTree>
    <p:extLst>
      <p:ext uri="{BB962C8B-B14F-4D97-AF65-F5344CB8AC3E}">
        <p14:creationId xmlns:p14="http://schemas.microsoft.com/office/powerpoint/2010/main" val="31957867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2"/>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6200"/>
            <a:ext cx="12192000" cy="6704013"/>
          </a:xfrm>
          <a:prstGeom prst="rect">
            <a:avLst/>
          </a:prstGeom>
          <a:noFill/>
          <a:ln>
            <a:noFill/>
          </a:ln>
        </p:spPr>
      </p:pic>
      <p:sp>
        <p:nvSpPr>
          <p:cNvPr id="4" name="Slide Number Placeholder 3">
            <a:extLst>
              <a:ext uri="{FF2B5EF4-FFF2-40B4-BE49-F238E27FC236}">
                <a16:creationId xmlns:a16="http://schemas.microsoft.com/office/drawing/2014/main" id="{81E768A4-5480-4A9E-847F-6570E8402D0F}"/>
              </a:ext>
            </a:extLst>
          </p:cNvPr>
          <p:cNvSpPr>
            <a:spLocks noGrp="1"/>
          </p:cNvSpPr>
          <p:nvPr>
            <p:ph type="sldNum" sz="quarter" idx="12"/>
          </p:nvPr>
        </p:nvSpPr>
        <p:spPr/>
        <p:txBody>
          <a:bodyPr/>
          <a:lstStyle/>
          <a:p>
            <a:fld id="{ECF7B65F-6439-4510-A70B-BD9CA32EDFC4}" type="slidenum">
              <a:rPr lang="en-US" smtClean="0"/>
              <a:t>79</a:t>
            </a:fld>
            <a:endParaRPr lang="en-US"/>
          </a:p>
        </p:txBody>
      </p:sp>
    </p:spTree>
    <p:extLst>
      <p:ext uri="{BB962C8B-B14F-4D97-AF65-F5344CB8AC3E}">
        <p14:creationId xmlns:p14="http://schemas.microsoft.com/office/powerpoint/2010/main" val="3508632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p:txBody>
          <a:bodyPr/>
          <a:lstStyle/>
          <a:p>
            <a:r>
              <a:rPr lang="en-US" altLang="en-US" dirty="0"/>
              <a:t>Abstract class </a:t>
            </a:r>
            <a:r>
              <a:rPr lang="en-US" altLang="en-US" dirty="0">
                <a:solidFill>
                  <a:srgbClr val="FF0000"/>
                </a:solidFill>
                <a:latin typeface="Consolas" panose="020B0609020204030204" pitchFamily="49" charset="0"/>
              </a:rPr>
              <a:t>Stream</a:t>
            </a:r>
            <a:r>
              <a:rPr lang="en-US" altLang="en-US" dirty="0"/>
              <a:t> provides functionality for representing streams </a:t>
            </a:r>
            <a:r>
              <a:rPr lang="en-US" altLang="en-US" dirty="0">
                <a:solidFill>
                  <a:srgbClr val="FF0000"/>
                </a:solidFill>
              </a:rPr>
              <a:t>as bytes</a:t>
            </a:r>
            <a:r>
              <a:rPr lang="en-US" altLang="en-US" dirty="0"/>
              <a:t>. Classes </a:t>
            </a:r>
            <a:r>
              <a:rPr lang="en-US" altLang="en-US" dirty="0" err="1">
                <a:solidFill>
                  <a:srgbClr val="7030A0"/>
                </a:solidFill>
                <a:latin typeface="Consolas" panose="020B0609020204030204" pitchFamily="49" charset="0"/>
              </a:rPr>
              <a:t>FileStream</a:t>
            </a:r>
            <a:r>
              <a:rPr lang="en-US" altLang="en-US" dirty="0">
                <a:solidFill>
                  <a:srgbClr val="7030A0"/>
                </a:solidFill>
              </a:rPr>
              <a:t>, </a:t>
            </a:r>
            <a:r>
              <a:rPr lang="en-US" altLang="en-US" dirty="0" err="1">
                <a:solidFill>
                  <a:srgbClr val="7030A0"/>
                </a:solidFill>
                <a:latin typeface="Consolas" panose="020B0609020204030204" pitchFamily="49" charset="0"/>
              </a:rPr>
              <a:t>MemoryStream</a:t>
            </a:r>
            <a:r>
              <a:rPr lang="en-US" altLang="en-US" dirty="0"/>
              <a:t> and </a:t>
            </a:r>
            <a:r>
              <a:rPr lang="en-US" altLang="en-US" dirty="0" err="1">
                <a:solidFill>
                  <a:srgbClr val="7030A0"/>
                </a:solidFill>
                <a:latin typeface="Consolas" panose="020B0609020204030204" pitchFamily="49" charset="0"/>
              </a:rPr>
              <a:t>BufferedStream</a:t>
            </a:r>
            <a:r>
              <a:rPr lang="en-US" altLang="en-US" dirty="0"/>
              <a:t> (all from namespace </a:t>
            </a:r>
            <a:r>
              <a:rPr lang="en-US" altLang="en-US" dirty="0">
                <a:solidFill>
                  <a:srgbClr val="FF0000"/>
                </a:solidFill>
                <a:latin typeface="Consolas" panose="020B0609020204030204" pitchFamily="49" charset="0"/>
              </a:rPr>
              <a:t>System.IO</a:t>
            </a:r>
            <a:r>
              <a:rPr lang="en-US" altLang="en-US" dirty="0"/>
              <a:t>) inherit from class </a:t>
            </a:r>
            <a:r>
              <a:rPr lang="en-US" altLang="en-US" dirty="0">
                <a:solidFill>
                  <a:srgbClr val="FF0000"/>
                </a:solidFill>
                <a:latin typeface="Consolas" panose="020B0609020204030204" pitchFamily="49" charset="0"/>
              </a:rPr>
              <a:t>Stream</a:t>
            </a:r>
            <a:r>
              <a:rPr lang="en-US" altLang="en-US" dirty="0"/>
              <a:t>. </a:t>
            </a:r>
          </a:p>
          <a:p>
            <a:r>
              <a:rPr lang="en-US" altLang="en-US" dirty="0"/>
              <a:t>Class </a:t>
            </a:r>
            <a:r>
              <a:rPr lang="en-US" altLang="en-US" dirty="0" err="1">
                <a:solidFill>
                  <a:srgbClr val="7030A0"/>
                </a:solidFill>
                <a:latin typeface="Consolas" panose="020B0609020204030204" pitchFamily="49" charset="0"/>
              </a:rPr>
              <a:t>FileStream</a:t>
            </a:r>
            <a:r>
              <a:rPr lang="en-US" altLang="en-US" dirty="0"/>
              <a:t> can be used to </a:t>
            </a:r>
            <a:r>
              <a:rPr lang="en-US" altLang="en-US" dirty="0">
                <a:solidFill>
                  <a:srgbClr val="FF0000"/>
                </a:solidFill>
              </a:rPr>
              <a:t>write data to </a:t>
            </a:r>
            <a:r>
              <a:rPr lang="en-US" altLang="en-US" dirty="0"/>
              <a:t>and </a:t>
            </a:r>
            <a:r>
              <a:rPr lang="en-US" altLang="en-US" dirty="0">
                <a:solidFill>
                  <a:srgbClr val="FF0000"/>
                </a:solidFill>
              </a:rPr>
              <a:t>read data from </a:t>
            </a:r>
            <a:r>
              <a:rPr lang="en-US" altLang="en-US" dirty="0"/>
              <a:t>files. </a:t>
            </a:r>
          </a:p>
          <a:p>
            <a:r>
              <a:rPr lang="en-US" altLang="en-US" dirty="0"/>
              <a:t>Class </a:t>
            </a:r>
            <a:r>
              <a:rPr lang="en-US" altLang="en-US" dirty="0" err="1">
                <a:solidFill>
                  <a:srgbClr val="7030A0"/>
                </a:solidFill>
                <a:latin typeface="Consolas" panose="020B0609020204030204" pitchFamily="49" charset="0"/>
              </a:rPr>
              <a:t>MemoryStream</a:t>
            </a:r>
            <a:r>
              <a:rPr lang="en-US" altLang="en-US" dirty="0"/>
              <a:t> enables the </a:t>
            </a:r>
            <a:r>
              <a:rPr lang="en-US" altLang="en-US" dirty="0">
                <a:solidFill>
                  <a:srgbClr val="FF0000"/>
                </a:solidFill>
              </a:rPr>
              <a:t>transfer of data directly to and from memory</a:t>
            </a:r>
            <a:r>
              <a:rPr lang="en-US" altLang="en-US" dirty="0"/>
              <a:t>—this is </a:t>
            </a:r>
            <a:r>
              <a:rPr lang="en-US" altLang="en-US" dirty="0">
                <a:solidFill>
                  <a:srgbClr val="7030A0"/>
                </a:solidFill>
              </a:rPr>
              <a:t>much faster than reading from and writing to external devices. </a:t>
            </a:r>
          </a:p>
          <a:p>
            <a:r>
              <a:rPr lang="en-US" altLang="en-US" dirty="0"/>
              <a:t>Class </a:t>
            </a:r>
            <a:r>
              <a:rPr lang="en-US" altLang="en-US" dirty="0" err="1">
                <a:solidFill>
                  <a:srgbClr val="7030A0"/>
                </a:solidFill>
                <a:latin typeface="Consolas" panose="020B0609020204030204" pitchFamily="49" charset="0"/>
              </a:rPr>
              <a:t>BufferedStream</a:t>
            </a:r>
            <a:r>
              <a:rPr lang="en-US" altLang="en-US" dirty="0"/>
              <a:t> uses buffering </a:t>
            </a:r>
            <a:r>
              <a:rPr lang="en-US" altLang="en-US" dirty="0">
                <a:solidFill>
                  <a:srgbClr val="FF0000"/>
                </a:solidFill>
              </a:rPr>
              <a:t>to transfer data to or from a stream</a:t>
            </a:r>
            <a:r>
              <a:rPr lang="en-US" altLang="en-US" dirty="0"/>
              <a:t>. </a:t>
            </a:r>
          </a:p>
        </p:txBody>
      </p:sp>
      <p:sp>
        <p:nvSpPr>
          <p:cNvPr id="3" name="Title 2"/>
          <p:cNvSpPr>
            <a:spLocks noGrp="1"/>
          </p:cNvSpPr>
          <p:nvPr>
            <p:ph type="title"/>
          </p:nvPr>
        </p:nvSpPr>
        <p:spPr/>
        <p:txBody>
          <a:bodyPr/>
          <a:lstStyle/>
          <a:p>
            <a:r>
              <a:rPr lang="en-US" dirty="0"/>
              <a:t>17.2 Files and Streams (cont.)</a:t>
            </a:r>
          </a:p>
        </p:txBody>
      </p:sp>
      <p:sp>
        <p:nvSpPr>
          <p:cNvPr id="2" name="Slide Number Placeholder 1">
            <a:extLst>
              <a:ext uri="{FF2B5EF4-FFF2-40B4-BE49-F238E27FC236}">
                <a16:creationId xmlns:a16="http://schemas.microsoft.com/office/drawing/2014/main" id="{575CE615-2298-406B-BD48-225FF8D3837C}"/>
              </a:ext>
            </a:extLst>
          </p:cNvPr>
          <p:cNvSpPr>
            <a:spLocks noGrp="1"/>
          </p:cNvSpPr>
          <p:nvPr>
            <p:ph type="sldNum" sz="quarter" idx="12"/>
          </p:nvPr>
        </p:nvSpPr>
        <p:spPr/>
        <p:txBody>
          <a:bodyPr/>
          <a:lstStyle/>
          <a:p>
            <a:fld id="{ECF7B65F-6439-4510-A70B-BD9CA32EDFC4}" type="slidenum">
              <a:rPr lang="en-US" smtClean="0"/>
              <a:t>8</a:t>
            </a:fld>
            <a:endParaRPr lang="en-US"/>
          </a:p>
        </p:txBody>
      </p:sp>
    </p:spTree>
    <p:extLst>
      <p:ext uri="{BB962C8B-B14F-4D97-AF65-F5344CB8AC3E}">
        <p14:creationId xmlns:p14="http://schemas.microsoft.com/office/powerpoint/2010/main" val="20797945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3"/>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301750" y="0"/>
            <a:ext cx="9586913" cy="6858000"/>
          </a:xfrm>
          <a:prstGeom prst="rect">
            <a:avLst/>
          </a:prstGeom>
          <a:noFill/>
          <a:ln>
            <a:noFill/>
          </a:ln>
        </p:spPr>
      </p:pic>
      <p:sp>
        <p:nvSpPr>
          <p:cNvPr id="4" name="Slide Number Placeholder 3">
            <a:extLst>
              <a:ext uri="{FF2B5EF4-FFF2-40B4-BE49-F238E27FC236}">
                <a16:creationId xmlns:a16="http://schemas.microsoft.com/office/drawing/2014/main" id="{5A9016C5-64E6-4EFA-9C3A-661220AAFD24}"/>
              </a:ext>
            </a:extLst>
          </p:cNvPr>
          <p:cNvSpPr>
            <a:spLocks noGrp="1"/>
          </p:cNvSpPr>
          <p:nvPr>
            <p:ph type="sldNum" sz="quarter" idx="12"/>
          </p:nvPr>
        </p:nvSpPr>
        <p:spPr/>
        <p:txBody>
          <a:bodyPr/>
          <a:lstStyle/>
          <a:p>
            <a:fld id="{ECF7B65F-6439-4510-A70B-BD9CA32EDFC4}" type="slidenum">
              <a:rPr lang="en-US" smtClean="0"/>
              <a:t>80</a:t>
            </a:fld>
            <a:endParaRPr lang="en-US"/>
          </a:p>
        </p:txBody>
      </p:sp>
    </p:spTree>
    <p:extLst>
      <p:ext uri="{BB962C8B-B14F-4D97-AF65-F5344CB8AC3E}">
        <p14:creationId xmlns:p14="http://schemas.microsoft.com/office/powerpoint/2010/main" val="29822913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068388" y="0"/>
            <a:ext cx="10053637" cy="6858000"/>
          </a:xfrm>
          <a:prstGeom prst="rect">
            <a:avLst/>
          </a:prstGeom>
          <a:noFill/>
          <a:ln>
            <a:noFill/>
          </a:ln>
        </p:spPr>
      </p:pic>
      <p:sp>
        <p:nvSpPr>
          <p:cNvPr id="4" name="Slide Number Placeholder 3">
            <a:extLst>
              <a:ext uri="{FF2B5EF4-FFF2-40B4-BE49-F238E27FC236}">
                <a16:creationId xmlns:a16="http://schemas.microsoft.com/office/drawing/2014/main" id="{990F83BA-1D84-42D0-9F06-D7E6B485E7AF}"/>
              </a:ext>
            </a:extLst>
          </p:cNvPr>
          <p:cNvSpPr>
            <a:spLocks noGrp="1"/>
          </p:cNvSpPr>
          <p:nvPr>
            <p:ph type="sldNum" sz="quarter" idx="12"/>
          </p:nvPr>
        </p:nvSpPr>
        <p:spPr/>
        <p:txBody>
          <a:bodyPr/>
          <a:lstStyle/>
          <a:p>
            <a:fld id="{ECF7B65F-6439-4510-A70B-BD9CA32EDFC4}" type="slidenum">
              <a:rPr lang="en-US" smtClean="0"/>
              <a:t>81</a:t>
            </a:fld>
            <a:endParaRPr lang="en-US"/>
          </a:p>
        </p:txBody>
      </p:sp>
    </p:spTree>
    <p:extLst>
      <p:ext uri="{BB962C8B-B14F-4D97-AF65-F5344CB8AC3E}">
        <p14:creationId xmlns:p14="http://schemas.microsoft.com/office/powerpoint/2010/main" val="108512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E53D57-5657-4459-836C-3AC77E05F772}"/>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3E4C1A5F-E854-4116-A625-5304DEF3A1F2}"/>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56FFA07B-EF3E-4F15-93E2-954F985E5267}"/>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EE80948B-0999-421F-9613-B3A9E68457E0}"/>
              </a:ext>
            </a:extLst>
          </p:cNvPr>
          <p:cNvSpPr>
            <a:spLocks noGrp="1"/>
          </p:cNvSpPr>
          <p:nvPr>
            <p:ph type="sldNum" sz="quarter" idx="12"/>
          </p:nvPr>
        </p:nvSpPr>
        <p:spPr/>
        <p:txBody>
          <a:bodyPr/>
          <a:lstStyle/>
          <a:p>
            <a:fld id="{ECF7B65F-6439-4510-A70B-BD9CA32EDFC4}" type="slidenum">
              <a:rPr lang="en-US" smtClean="0"/>
              <a:t>82</a:t>
            </a:fld>
            <a:endParaRPr lang="en-US"/>
          </a:p>
        </p:txBody>
      </p:sp>
    </p:spTree>
    <p:extLst>
      <p:ext uri="{BB962C8B-B14F-4D97-AF65-F5344CB8AC3E}">
        <p14:creationId xmlns:p14="http://schemas.microsoft.com/office/powerpoint/2010/main" val="7756536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6C7BC4-7678-4090-8FFA-C58B8DF2ECC8}"/>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9A38439-9BEF-460D-8D1B-2FCBD500881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5004976-FE6F-4FF2-B172-0B86291D1EE4}"/>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32541509-DD96-4DA2-8ACC-9D444C9519CD}"/>
              </a:ext>
            </a:extLst>
          </p:cNvPr>
          <p:cNvSpPr>
            <a:spLocks noGrp="1"/>
          </p:cNvSpPr>
          <p:nvPr>
            <p:ph type="sldNum" sz="quarter" idx="12"/>
          </p:nvPr>
        </p:nvSpPr>
        <p:spPr/>
        <p:txBody>
          <a:bodyPr/>
          <a:lstStyle/>
          <a:p>
            <a:fld id="{ECF7B65F-6439-4510-A70B-BD9CA32EDFC4}" type="slidenum">
              <a:rPr lang="en-US" smtClean="0"/>
              <a:t>83</a:t>
            </a:fld>
            <a:endParaRPr lang="en-US"/>
          </a:p>
        </p:txBody>
      </p:sp>
    </p:spTree>
    <p:extLst>
      <p:ext uri="{BB962C8B-B14F-4D97-AF65-F5344CB8AC3E}">
        <p14:creationId xmlns:p14="http://schemas.microsoft.com/office/powerpoint/2010/main" val="1111574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01872A-BFD5-480B-900A-91E85350F7D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A9DB544-9A7A-4542-A27E-0AA030CBEC0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9FE26DF-3180-4613-BDFB-299DD84B881D}"/>
              </a:ext>
            </a:extLst>
          </p:cNvPr>
          <p:cNvPicPr>
            <a:picLocks noChangeAspect="1"/>
          </p:cNvPicPr>
          <p:nvPr/>
        </p:nvPicPr>
        <p:blipFill>
          <a:blip r:embed="rId2"/>
          <a:stretch>
            <a:fillRect/>
          </a:stretch>
        </p:blipFill>
        <p:spPr>
          <a:xfrm>
            <a:off x="0" y="0"/>
            <a:ext cx="12192000" cy="6858000"/>
          </a:xfrm>
          <a:prstGeom prst="rect">
            <a:avLst/>
          </a:prstGeom>
        </p:spPr>
      </p:pic>
      <p:sp>
        <p:nvSpPr>
          <p:cNvPr id="5" name="Slide Number Placeholder 4">
            <a:extLst>
              <a:ext uri="{FF2B5EF4-FFF2-40B4-BE49-F238E27FC236}">
                <a16:creationId xmlns:a16="http://schemas.microsoft.com/office/drawing/2014/main" id="{18EE3EAB-AD92-45ED-B3E5-E338956C0640}"/>
              </a:ext>
            </a:extLst>
          </p:cNvPr>
          <p:cNvSpPr>
            <a:spLocks noGrp="1"/>
          </p:cNvSpPr>
          <p:nvPr>
            <p:ph type="sldNum" sz="quarter" idx="12"/>
          </p:nvPr>
        </p:nvSpPr>
        <p:spPr/>
        <p:txBody>
          <a:bodyPr/>
          <a:lstStyle/>
          <a:p>
            <a:fld id="{ECF7B65F-6439-4510-A70B-BD9CA32EDFC4}" type="slidenum">
              <a:rPr lang="en-US" smtClean="0"/>
              <a:t>84</a:t>
            </a:fld>
            <a:endParaRPr lang="en-US"/>
          </a:p>
        </p:txBody>
      </p:sp>
    </p:spTree>
    <p:extLst>
      <p:ext uri="{BB962C8B-B14F-4D97-AF65-F5344CB8AC3E}">
        <p14:creationId xmlns:p14="http://schemas.microsoft.com/office/powerpoint/2010/main" val="33878610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E201B9-FD26-4FAE-8AF6-FDEFA01CB81A}"/>
              </a:ext>
            </a:extLst>
          </p:cNvPr>
          <p:cNvSpPr>
            <a:spLocks noGrp="1"/>
          </p:cNvSpPr>
          <p:nvPr>
            <p:ph idx="1"/>
          </p:nvPr>
        </p:nvSpPr>
        <p:spPr/>
        <p:txBody>
          <a:bodyPr/>
          <a:lstStyle/>
          <a:p>
            <a:r>
              <a:rPr lang="en-US" altLang="zh-CN" dirty="0"/>
              <a:t>Record class</a:t>
            </a:r>
          </a:p>
          <a:p>
            <a:endParaRPr lang="en-US" dirty="0"/>
          </a:p>
          <a:p>
            <a:r>
              <a:rPr lang="en-US" u="sng" dirty="0"/>
              <a:t>Only </a:t>
            </a:r>
            <a:r>
              <a:rPr lang="en-US" altLang="en-US" u="sng" dirty="0">
                <a:solidFill>
                  <a:srgbClr val="FF0000"/>
                </a:solidFill>
              </a:rPr>
              <a:t>serialized </a:t>
            </a:r>
            <a:r>
              <a:rPr lang="en-US" u="sng" dirty="0"/>
              <a:t>Object can be written to file: </a:t>
            </a:r>
            <a:r>
              <a:rPr lang="en-US" altLang="zh-CN" u="sng" dirty="0"/>
              <a:t>otherwise </a:t>
            </a:r>
            <a:r>
              <a:rPr lang="en-US" u="sng" dirty="0"/>
              <a:t>data format is lost</a:t>
            </a:r>
          </a:p>
          <a:p>
            <a:r>
              <a:rPr lang="en-US" altLang="en-US" u="sng" dirty="0">
                <a:solidFill>
                  <a:srgbClr val="FF0000"/>
                </a:solidFill>
              </a:rPr>
              <a:t>serialized object </a:t>
            </a:r>
            <a:r>
              <a:rPr lang="en-US" u="sng" dirty="0"/>
              <a:t>written to file: data(encapsulated) format is kept</a:t>
            </a:r>
          </a:p>
          <a:p>
            <a:r>
              <a:rPr lang="en-US" u="sng" dirty="0"/>
              <a:t>Read a </a:t>
            </a:r>
            <a:r>
              <a:rPr lang="en-US" altLang="en-US" u="sng" dirty="0">
                <a:solidFill>
                  <a:srgbClr val="FF0000"/>
                </a:solidFill>
              </a:rPr>
              <a:t>serialized object from file and deserialized the object and </a:t>
            </a:r>
            <a:r>
              <a:rPr lang="en-US" u="sng" dirty="0"/>
              <a:t>data format is kept</a:t>
            </a:r>
          </a:p>
          <a:p>
            <a:endParaRPr lang="en-US" dirty="0"/>
          </a:p>
        </p:txBody>
      </p:sp>
      <p:sp>
        <p:nvSpPr>
          <p:cNvPr id="3" name="Title 2">
            <a:extLst>
              <a:ext uri="{FF2B5EF4-FFF2-40B4-BE49-F238E27FC236}">
                <a16:creationId xmlns:a16="http://schemas.microsoft.com/office/drawing/2014/main" id="{4EE4A6B5-8DDD-4430-8E0F-8BA5518A76E7}"/>
              </a:ext>
            </a:extLst>
          </p:cNvPr>
          <p:cNvSpPr>
            <a:spLocks noGrp="1"/>
          </p:cNvSpPr>
          <p:nvPr>
            <p:ph type="title"/>
          </p:nvPr>
        </p:nvSpPr>
        <p:spPr/>
        <p:txBody>
          <a:bodyPr/>
          <a:lstStyle/>
          <a:p>
            <a:r>
              <a:rPr lang="en-US" dirty="0"/>
              <a:t>17.6 Serialization</a:t>
            </a:r>
          </a:p>
        </p:txBody>
      </p:sp>
      <p:sp>
        <p:nvSpPr>
          <p:cNvPr id="4" name="Slide Number Placeholder 3">
            <a:extLst>
              <a:ext uri="{FF2B5EF4-FFF2-40B4-BE49-F238E27FC236}">
                <a16:creationId xmlns:a16="http://schemas.microsoft.com/office/drawing/2014/main" id="{5FD9355D-E3F1-40E3-8402-D44DF22D6381}"/>
              </a:ext>
            </a:extLst>
          </p:cNvPr>
          <p:cNvSpPr>
            <a:spLocks noGrp="1"/>
          </p:cNvSpPr>
          <p:nvPr>
            <p:ph type="sldNum" sz="quarter" idx="12"/>
          </p:nvPr>
        </p:nvSpPr>
        <p:spPr/>
        <p:txBody>
          <a:bodyPr/>
          <a:lstStyle/>
          <a:p>
            <a:fld id="{ECF7B65F-6439-4510-A70B-BD9CA32EDFC4}" type="slidenum">
              <a:rPr lang="en-US" smtClean="0"/>
              <a:t>85</a:t>
            </a:fld>
            <a:endParaRPr lang="en-US"/>
          </a:p>
        </p:txBody>
      </p:sp>
      <p:sp>
        <p:nvSpPr>
          <p:cNvPr id="5" name="箭头: 右 4">
            <a:extLst>
              <a:ext uri="{FF2B5EF4-FFF2-40B4-BE49-F238E27FC236}">
                <a16:creationId xmlns:a16="http://schemas.microsoft.com/office/drawing/2014/main" id="{177CBA6E-1EB6-471D-8A6B-509C25F4B4FA}"/>
              </a:ext>
            </a:extLst>
          </p:cNvPr>
          <p:cNvSpPr/>
          <p:nvPr/>
        </p:nvSpPr>
        <p:spPr>
          <a:xfrm>
            <a:off x="-1" y="2975744"/>
            <a:ext cx="86186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496890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EEDF30-35E0-4BCE-B661-9BFE35B36BEB}"/>
              </a:ext>
            </a:extLst>
          </p:cNvPr>
          <p:cNvSpPr>
            <a:spLocks noGrp="1"/>
          </p:cNvSpPr>
          <p:nvPr>
            <p:ph idx="1"/>
          </p:nvPr>
        </p:nvSpPr>
        <p:spPr/>
        <p:txBody>
          <a:bodyPr/>
          <a:lstStyle/>
          <a:p>
            <a:r>
              <a:rPr lang="en-US" dirty="0">
                <a:hlinkClick r:id="rId2"/>
              </a:rPr>
              <a:t>https://hazelcast.com/glossary/serialization/</a:t>
            </a:r>
            <a:endParaRPr lang="en-US" dirty="0"/>
          </a:p>
          <a:p>
            <a:r>
              <a:rPr lang="en-US" b="1" u="sng" dirty="0"/>
              <a:t>Serialization</a:t>
            </a:r>
            <a:r>
              <a:rPr lang="en-US" u="sng" dirty="0"/>
              <a:t> is the process of </a:t>
            </a:r>
            <a:r>
              <a:rPr lang="en-US" u="sng" dirty="0">
                <a:solidFill>
                  <a:srgbClr val="FF0000"/>
                </a:solidFill>
              </a:rPr>
              <a:t>converting a data object</a:t>
            </a:r>
            <a:r>
              <a:rPr lang="en-US" u="sng" dirty="0"/>
              <a:t>—a combination of code and data represented within a region of data storage—</a:t>
            </a:r>
            <a:r>
              <a:rPr lang="en-US" u="sng" dirty="0">
                <a:solidFill>
                  <a:srgbClr val="FF0000"/>
                </a:solidFill>
              </a:rPr>
              <a:t>into a </a:t>
            </a:r>
            <a:r>
              <a:rPr lang="en-US" u="sng" dirty="0">
                <a:solidFill>
                  <a:srgbClr val="7030A0"/>
                </a:solidFill>
              </a:rPr>
              <a:t>series of bytes </a:t>
            </a:r>
            <a:r>
              <a:rPr lang="en-US" u="sng" dirty="0">
                <a:solidFill>
                  <a:srgbClr val="FF0000"/>
                </a:solidFill>
              </a:rPr>
              <a:t>that saves the state of the object </a:t>
            </a:r>
            <a:r>
              <a:rPr lang="en-US" u="sng" dirty="0"/>
              <a:t>in an easily </a:t>
            </a:r>
            <a:r>
              <a:rPr lang="en-US" u="sng" dirty="0">
                <a:solidFill>
                  <a:srgbClr val="FF0000"/>
                </a:solidFill>
              </a:rPr>
              <a:t>transmittable form</a:t>
            </a:r>
            <a:r>
              <a:rPr lang="en-US" u="sng" dirty="0"/>
              <a:t>. </a:t>
            </a:r>
          </a:p>
          <a:p>
            <a:endParaRPr lang="en-US" dirty="0"/>
          </a:p>
          <a:p>
            <a:r>
              <a:rPr lang="en-US" dirty="0"/>
              <a:t>In this serialized form, the </a:t>
            </a:r>
            <a:r>
              <a:rPr lang="en-US" dirty="0">
                <a:solidFill>
                  <a:srgbClr val="FF0000"/>
                </a:solidFill>
              </a:rPr>
              <a:t>data can be delivered to another data store </a:t>
            </a:r>
            <a:r>
              <a:rPr lang="en-US" dirty="0"/>
              <a:t>(such as an </a:t>
            </a:r>
            <a:r>
              <a:rPr lang="en-US" dirty="0">
                <a:hlinkClick r:id="rId3"/>
              </a:rPr>
              <a:t>in-memory computing platform</a:t>
            </a:r>
            <a:r>
              <a:rPr lang="en-US" dirty="0"/>
              <a:t>), application, or some other destination.</a:t>
            </a:r>
          </a:p>
          <a:p>
            <a:r>
              <a:rPr lang="en-US" u="sng" dirty="0">
                <a:solidFill>
                  <a:srgbClr val="FF0000"/>
                </a:solidFill>
              </a:rPr>
              <a:t>Data serialization </a:t>
            </a:r>
            <a:r>
              <a:rPr lang="en-US" u="sng" dirty="0"/>
              <a:t>is the process of </a:t>
            </a:r>
            <a:r>
              <a:rPr lang="en-US" u="sng" dirty="0">
                <a:solidFill>
                  <a:srgbClr val="FF0000"/>
                </a:solidFill>
              </a:rPr>
              <a:t>converting an object </a:t>
            </a:r>
            <a:r>
              <a:rPr lang="en-US" u="sng" dirty="0"/>
              <a:t>into a stream of bytes to more easily save or transmit it. </a:t>
            </a:r>
          </a:p>
          <a:p>
            <a:endParaRPr lang="en-US" dirty="0"/>
          </a:p>
        </p:txBody>
      </p:sp>
      <p:sp>
        <p:nvSpPr>
          <p:cNvPr id="3" name="Title 2">
            <a:extLst>
              <a:ext uri="{FF2B5EF4-FFF2-40B4-BE49-F238E27FC236}">
                <a16:creationId xmlns:a16="http://schemas.microsoft.com/office/drawing/2014/main" id="{C891F109-CB75-41EB-8EA0-FCB99EF81B51}"/>
              </a:ext>
            </a:extLst>
          </p:cNvPr>
          <p:cNvSpPr>
            <a:spLocks noGrp="1"/>
          </p:cNvSpPr>
          <p:nvPr>
            <p:ph type="title"/>
          </p:nvPr>
        </p:nvSpPr>
        <p:spPr/>
        <p:txBody>
          <a:bodyPr/>
          <a:lstStyle/>
          <a:p>
            <a:r>
              <a:rPr lang="en-US" b="1" dirty="0"/>
              <a:t>Serialization</a:t>
            </a:r>
            <a:endParaRPr lang="en-US" dirty="0"/>
          </a:p>
        </p:txBody>
      </p:sp>
      <p:sp>
        <p:nvSpPr>
          <p:cNvPr id="4" name="Slide Number Placeholder 3">
            <a:extLst>
              <a:ext uri="{FF2B5EF4-FFF2-40B4-BE49-F238E27FC236}">
                <a16:creationId xmlns:a16="http://schemas.microsoft.com/office/drawing/2014/main" id="{0390BF56-3022-4F3A-B1BF-D0BDD4908FF0}"/>
              </a:ext>
            </a:extLst>
          </p:cNvPr>
          <p:cNvSpPr>
            <a:spLocks noGrp="1"/>
          </p:cNvSpPr>
          <p:nvPr>
            <p:ph type="sldNum" sz="quarter" idx="12"/>
          </p:nvPr>
        </p:nvSpPr>
        <p:spPr/>
        <p:txBody>
          <a:bodyPr/>
          <a:lstStyle/>
          <a:p>
            <a:fld id="{ECF7B65F-6439-4510-A70B-BD9CA32EDFC4}" type="slidenum">
              <a:rPr lang="en-US" smtClean="0"/>
              <a:t>86</a:t>
            </a:fld>
            <a:endParaRPr lang="en-US"/>
          </a:p>
        </p:txBody>
      </p:sp>
      <p:sp>
        <p:nvSpPr>
          <p:cNvPr id="5" name="箭头: 右 4">
            <a:extLst>
              <a:ext uri="{FF2B5EF4-FFF2-40B4-BE49-F238E27FC236}">
                <a16:creationId xmlns:a16="http://schemas.microsoft.com/office/drawing/2014/main" id="{FBCA9166-5BC2-4065-B104-81029176DB9A}"/>
              </a:ext>
            </a:extLst>
          </p:cNvPr>
          <p:cNvSpPr/>
          <p:nvPr/>
        </p:nvSpPr>
        <p:spPr>
          <a:xfrm>
            <a:off x="0" y="558596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箭头: 右 5">
            <a:extLst>
              <a:ext uri="{FF2B5EF4-FFF2-40B4-BE49-F238E27FC236}">
                <a16:creationId xmlns:a16="http://schemas.microsoft.com/office/drawing/2014/main" id="{BE9DF1FA-A375-40A1-A7B9-1928C973CC7C}"/>
              </a:ext>
            </a:extLst>
          </p:cNvPr>
          <p:cNvSpPr/>
          <p:nvPr/>
        </p:nvSpPr>
        <p:spPr>
          <a:xfrm>
            <a:off x="26894" y="259079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509475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5FCB0145-A76A-49C0-BDC4-6CBF6B35B9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415" y="1481138"/>
            <a:ext cx="9947169" cy="4525962"/>
          </a:xfrm>
        </p:spPr>
      </p:pic>
      <p:sp>
        <p:nvSpPr>
          <p:cNvPr id="3" name="Title 2">
            <a:extLst>
              <a:ext uri="{FF2B5EF4-FFF2-40B4-BE49-F238E27FC236}">
                <a16:creationId xmlns:a16="http://schemas.microsoft.com/office/drawing/2014/main" id="{E8BB071B-D694-473B-83AD-3F30EDCB0526}"/>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6F90F89-5DFB-49A6-A377-9162BDEF2F76}"/>
              </a:ext>
            </a:extLst>
          </p:cNvPr>
          <p:cNvSpPr>
            <a:spLocks noGrp="1"/>
          </p:cNvSpPr>
          <p:nvPr>
            <p:ph type="sldNum" sz="quarter" idx="12"/>
          </p:nvPr>
        </p:nvSpPr>
        <p:spPr/>
        <p:txBody>
          <a:bodyPr/>
          <a:lstStyle/>
          <a:p>
            <a:fld id="{ECF7B65F-6439-4510-A70B-BD9CA32EDFC4}" type="slidenum">
              <a:rPr lang="en-US" smtClean="0"/>
              <a:t>87</a:t>
            </a:fld>
            <a:endParaRPr lang="en-US"/>
          </a:p>
        </p:txBody>
      </p:sp>
    </p:spTree>
    <p:extLst>
      <p:ext uri="{BB962C8B-B14F-4D97-AF65-F5344CB8AC3E}">
        <p14:creationId xmlns:p14="http://schemas.microsoft.com/office/powerpoint/2010/main" val="19443983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6CE0E-F744-49E4-8BD3-589AC9AFD150}"/>
              </a:ext>
            </a:extLst>
          </p:cNvPr>
          <p:cNvSpPr>
            <a:spLocks noGrp="1"/>
          </p:cNvSpPr>
          <p:nvPr>
            <p:ph idx="1"/>
          </p:nvPr>
        </p:nvSpPr>
        <p:spPr/>
        <p:txBody>
          <a:bodyPr/>
          <a:lstStyle/>
          <a:p>
            <a:r>
              <a:rPr lang="en-US" dirty="0"/>
              <a:t>The reverse process—constructing a data structure or object from a </a:t>
            </a:r>
            <a:r>
              <a:rPr lang="en-US" dirty="0">
                <a:solidFill>
                  <a:srgbClr val="FF0000"/>
                </a:solidFill>
              </a:rPr>
              <a:t>series of bytes</a:t>
            </a:r>
            <a:r>
              <a:rPr lang="en-US" dirty="0"/>
              <a:t>—is </a:t>
            </a:r>
            <a:r>
              <a:rPr lang="en-US" dirty="0">
                <a:hlinkClick r:id="rId2"/>
              </a:rPr>
              <a:t>deserialization</a:t>
            </a:r>
            <a:r>
              <a:rPr lang="en-US" dirty="0"/>
              <a:t>. </a:t>
            </a:r>
          </a:p>
          <a:p>
            <a:endParaRPr lang="en-US" dirty="0"/>
          </a:p>
          <a:p>
            <a:r>
              <a:rPr lang="en-US" dirty="0"/>
              <a:t>The </a:t>
            </a:r>
            <a:r>
              <a:rPr lang="en-US" dirty="0">
                <a:solidFill>
                  <a:srgbClr val="FF0000"/>
                </a:solidFill>
              </a:rPr>
              <a:t>deserialization process recreates the object, thus making the data easier to read and </a:t>
            </a:r>
            <a:r>
              <a:rPr lang="en-US" dirty="0"/>
              <a:t>modify as a native structure in a programming language.</a:t>
            </a:r>
          </a:p>
          <a:p>
            <a:endParaRPr lang="en-US" dirty="0"/>
          </a:p>
        </p:txBody>
      </p:sp>
      <p:sp>
        <p:nvSpPr>
          <p:cNvPr id="3" name="Title 2">
            <a:extLst>
              <a:ext uri="{FF2B5EF4-FFF2-40B4-BE49-F238E27FC236}">
                <a16:creationId xmlns:a16="http://schemas.microsoft.com/office/drawing/2014/main" id="{BFA3A0D5-E32B-4AFF-912C-270507DAA57A}"/>
              </a:ext>
            </a:extLst>
          </p:cNvPr>
          <p:cNvSpPr>
            <a:spLocks noGrp="1"/>
          </p:cNvSpPr>
          <p:nvPr>
            <p:ph type="title"/>
          </p:nvPr>
        </p:nvSpPr>
        <p:spPr/>
        <p:txBody>
          <a:bodyPr/>
          <a:lstStyle/>
          <a:p>
            <a:r>
              <a:rPr lang="en-US" dirty="0">
                <a:effectLst/>
              </a:rPr>
              <a:t>deserialization</a:t>
            </a:r>
          </a:p>
        </p:txBody>
      </p:sp>
      <p:sp>
        <p:nvSpPr>
          <p:cNvPr id="4" name="Slide Number Placeholder 3">
            <a:extLst>
              <a:ext uri="{FF2B5EF4-FFF2-40B4-BE49-F238E27FC236}">
                <a16:creationId xmlns:a16="http://schemas.microsoft.com/office/drawing/2014/main" id="{3CE76FDE-D9C6-4BB1-8F86-DA7B99D95326}"/>
              </a:ext>
            </a:extLst>
          </p:cNvPr>
          <p:cNvSpPr>
            <a:spLocks noGrp="1"/>
          </p:cNvSpPr>
          <p:nvPr>
            <p:ph type="sldNum" sz="quarter" idx="12"/>
          </p:nvPr>
        </p:nvSpPr>
        <p:spPr/>
        <p:txBody>
          <a:bodyPr/>
          <a:lstStyle/>
          <a:p>
            <a:fld id="{ECF7B65F-6439-4510-A70B-BD9CA32EDFC4}" type="slidenum">
              <a:rPr lang="en-US" smtClean="0"/>
              <a:t>88</a:t>
            </a:fld>
            <a:endParaRPr lang="en-US"/>
          </a:p>
        </p:txBody>
      </p:sp>
      <p:sp>
        <p:nvSpPr>
          <p:cNvPr id="5" name="箭头: 右 4">
            <a:extLst>
              <a:ext uri="{FF2B5EF4-FFF2-40B4-BE49-F238E27FC236}">
                <a16:creationId xmlns:a16="http://schemas.microsoft.com/office/drawing/2014/main" id="{0AB7FC1E-9E57-4074-8666-1AE97E2890BF}"/>
              </a:ext>
            </a:extLst>
          </p:cNvPr>
          <p:cNvSpPr/>
          <p:nvPr/>
        </p:nvSpPr>
        <p:spPr>
          <a:xfrm>
            <a:off x="0" y="183776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6" name="箭头: 右 5">
            <a:extLst>
              <a:ext uri="{FF2B5EF4-FFF2-40B4-BE49-F238E27FC236}">
                <a16:creationId xmlns:a16="http://schemas.microsoft.com/office/drawing/2014/main" id="{BCA99177-27A4-4F2F-99BB-472E719FBFA7}"/>
              </a:ext>
            </a:extLst>
          </p:cNvPr>
          <p:cNvSpPr/>
          <p:nvPr/>
        </p:nvSpPr>
        <p:spPr>
          <a:xfrm>
            <a:off x="-44824" y="32594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8986197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D26F2CB5-C94B-44AD-8DE7-4BD96ABF97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842" y="1724359"/>
            <a:ext cx="10162315" cy="4039520"/>
          </a:xfrm>
        </p:spPr>
      </p:pic>
      <p:sp>
        <p:nvSpPr>
          <p:cNvPr id="3" name="Title 2">
            <a:extLst>
              <a:ext uri="{FF2B5EF4-FFF2-40B4-BE49-F238E27FC236}">
                <a16:creationId xmlns:a16="http://schemas.microsoft.com/office/drawing/2014/main" id="{06D30F09-CDA0-4B3E-A329-C62B5F9298F9}"/>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80BC5FB-728A-47F0-B31A-40F7F42DB65E}"/>
              </a:ext>
            </a:extLst>
          </p:cNvPr>
          <p:cNvSpPr>
            <a:spLocks noGrp="1"/>
          </p:cNvSpPr>
          <p:nvPr>
            <p:ph type="sldNum" sz="quarter" idx="12"/>
          </p:nvPr>
        </p:nvSpPr>
        <p:spPr/>
        <p:txBody>
          <a:bodyPr/>
          <a:lstStyle/>
          <a:p>
            <a:fld id="{ECF7B65F-6439-4510-A70B-BD9CA32EDFC4}" type="slidenum">
              <a:rPr lang="en-US" smtClean="0"/>
              <a:t>89</a:t>
            </a:fld>
            <a:endParaRPr lang="en-US"/>
          </a:p>
        </p:txBody>
      </p:sp>
    </p:spTree>
    <p:extLst>
      <p:ext uri="{BB962C8B-B14F-4D97-AF65-F5344CB8AC3E}">
        <p14:creationId xmlns:p14="http://schemas.microsoft.com/office/powerpoint/2010/main" val="1650174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609600" y="1481137"/>
            <a:ext cx="10972800" cy="4927601"/>
          </a:xfrm>
        </p:spPr>
        <p:txBody>
          <a:bodyPr/>
          <a:lstStyle/>
          <a:p>
            <a:r>
              <a:rPr lang="en-US" altLang="en-US" dirty="0"/>
              <a:t>The </a:t>
            </a:r>
            <a:r>
              <a:rPr lang="en-US" altLang="en-US" dirty="0">
                <a:latin typeface="Consolas" panose="020B0609020204030204" pitchFamily="49" charset="0"/>
              </a:rPr>
              <a:t>System.IO</a:t>
            </a:r>
            <a:r>
              <a:rPr lang="en-US" altLang="en-US" dirty="0"/>
              <a:t> namespace includes </a:t>
            </a:r>
            <a:r>
              <a:rPr lang="en-US" altLang="en-US" dirty="0">
                <a:solidFill>
                  <a:srgbClr val="FF0000"/>
                </a:solidFill>
              </a:rPr>
              <a:t>stream classes </a:t>
            </a:r>
            <a:r>
              <a:rPr lang="en-US" altLang="en-US" dirty="0"/>
              <a:t>such as </a:t>
            </a:r>
            <a:r>
              <a:rPr lang="en-US" altLang="en-US" dirty="0" err="1">
                <a:solidFill>
                  <a:srgbClr val="7030A0"/>
                </a:solidFill>
                <a:latin typeface="Consolas" panose="020B0609020204030204" pitchFamily="49" charset="0"/>
              </a:rPr>
              <a:t>StreamReader</a:t>
            </a:r>
            <a:r>
              <a:rPr lang="en-US" altLang="en-US" dirty="0"/>
              <a:t> (for text input from a file), </a:t>
            </a:r>
            <a:r>
              <a:rPr lang="en-US" altLang="en-US" dirty="0" err="1">
                <a:solidFill>
                  <a:srgbClr val="7030A0"/>
                </a:solidFill>
                <a:latin typeface="Consolas" panose="020B0609020204030204" pitchFamily="49" charset="0"/>
              </a:rPr>
              <a:t>StreamWriter</a:t>
            </a:r>
            <a:r>
              <a:rPr lang="en-US" altLang="en-US" dirty="0"/>
              <a:t> (for text output to a file) and </a:t>
            </a:r>
            <a:r>
              <a:rPr lang="en-US" altLang="en-US" dirty="0" err="1">
                <a:solidFill>
                  <a:srgbClr val="7030A0"/>
                </a:solidFill>
                <a:latin typeface="Consolas" panose="020B0609020204030204" pitchFamily="49" charset="0"/>
              </a:rPr>
              <a:t>FileStream</a:t>
            </a:r>
            <a:r>
              <a:rPr lang="en-US" altLang="en-US" dirty="0"/>
              <a:t> (for </a:t>
            </a:r>
            <a:r>
              <a:rPr lang="en-US" altLang="en-US" dirty="0">
                <a:solidFill>
                  <a:srgbClr val="FF0000"/>
                </a:solidFill>
              </a:rPr>
              <a:t>both input from and output to a file</a:t>
            </a:r>
            <a:r>
              <a:rPr lang="en-US" altLang="en-US" dirty="0"/>
              <a:t>). </a:t>
            </a:r>
          </a:p>
          <a:p>
            <a:r>
              <a:rPr lang="en-US" altLang="en-US" dirty="0"/>
              <a:t>These stream classes inherit from </a:t>
            </a:r>
            <a:r>
              <a:rPr lang="en-US" altLang="en-US" dirty="0">
                <a:solidFill>
                  <a:srgbClr val="FF0000"/>
                </a:solidFill>
              </a:rPr>
              <a:t>abstract classes </a:t>
            </a:r>
            <a:r>
              <a:rPr lang="en-US" altLang="en-US" dirty="0" err="1">
                <a:solidFill>
                  <a:srgbClr val="7030A0"/>
                </a:solidFill>
                <a:latin typeface="Consolas" panose="020B0609020204030204" pitchFamily="49" charset="0"/>
              </a:rPr>
              <a:t>TextReader</a:t>
            </a:r>
            <a:r>
              <a:rPr lang="en-US" altLang="en-US" dirty="0"/>
              <a:t>, </a:t>
            </a:r>
            <a:r>
              <a:rPr lang="en-US" altLang="en-US" dirty="0" err="1">
                <a:solidFill>
                  <a:srgbClr val="7030A0"/>
                </a:solidFill>
                <a:latin typeface="Consolas" panose="020B0609020204030204" pitchFamily="49" charset="0"/>
              </a:rPr>
              <a:t>TextWriter</a:t>
            </a:r>
            <a:r>
              <a:rPr lang="en-US" altLang="en-US" dirty="0"/>
              <a:t> and </a:t>
            </a:r>
            <a:r>
              <a:rPr lang="en-US" altLang="en-US" dirty="0">
                <a:solidFill>
                  <a:srgbClr val="7030A0"/>
                </a:solidFill>
                <a:latin typeface="Consolas" panose="020B0609020204030204" pitchFamily="49" charset="0"/>
              </a:rPr>
              <a:t>Stream</a:t>
            </a:r>
            <a:r>
              <a:rPr lang="en-US" altLang="en-US" dirty="0"/>
              <a:t>, respectively. </a:t>
            </a:r>
          </a:p>
          <a:p>
            <a:r>
              <a:rPr lang="en-US" altLang="en-US" dirty="0"/>
              <a:t>Properties </a:t>
            </a:r>
            <a:r>
              <a:rPr lang="en-US" altLang="en-US" dirty="0" err="1">
                <a:solidFill>
                  <a:srgbClr val="7030A0"/>
                </a:solidFill>
                <a:latin typeface="Consolas" panose="020B0609020204030204" pitchFamily="49" charset="0"/>
              </a:rPr>
              <a:t>Console.In</a:t>
            </a:r>
            <a:r>
              <a:rPr lang="en-US" altLang="en-US" dirty="0">
                <a:solidFill>
                  <a:srgbClr val="7030A0"/>
                </a:solidFill>
              </a:rPr>
              <a:t> </a:t>
            </a:r>
            <a:r>
              <a:rPr lang="en-US" altLang="en-US" dirty="0"/>
              <a:t>and</a:t>
            </a:r>
            <a:r>
              <a:rPr lang="en-US" altLang="en-US" dirty="0">
                <a:solidFill>
                  <a:srgbClr val="7030A0"/>
                </a:solidFill>
              </a:rPr>
              <a:t> </a:t>
            </a:r>
            <a:r>
              <a:rPr lang="en-US" altLang="en-US" dirty="0" err="1">
                <a:solidFill>
                  <a:srgbClr val="7030A0"/>
                </a:solidFill>
                <a:latin typeface="Consolas" panose="020B0609020204030204" pitchFamily="49" charset="0"/>
              </a:rPr>
              <a:t>Console.Out</a:t>
            </a:r>
            <a:r>
              <a:rPr lang="en-US" altLang="en-US" dirty="0">
                <a:solidFill>
                  <a:srgbClr val="7030A0"/>
                </a:solidFill>
              </a:rPr>
              <a:t> </a:t>
            </a:r>
            <a:r>
              <a:rPr lang="en-US" altLang="en-US" dirty="0"/>
              <a:t>are of type </a:t>
            </a:r>
            <a:r>
              <a:rPr lang="en-US" altLang="en-US" dirty="0" err="1">
                <a:solidFill>
                  <a:srgbClr val="FF0000"/>
                </a:solidFill>
                <a:latin typeface="Consolas" panose="020B0609020204030204" pitchFamily="49" charset="0"/>
              </a:rPr>
              <a:t>TextReader</a:t>
            </a:r>
            <a:r>
              <a:rPr lang="en-US" altLang="en-US" dirty="0"/>
              <a:t> and </a:t>
            </a:r>
            <a:r>
              <a:rPr lang="en-US" altLang="en-US" dirty="0" err="1">
                <a:solidFill>
                  <a:srgbClr val="FF0000"/>
                </a:solidFill>
                <a:latin typeface="Consolas" panose="020B0609020204030204" pitchFamily="49" charset="0"/>
              </a:rPr>
              <a:t>TextWriter</a:t>
            </a:r>
            <a:r>
              <a:rPr lang="en-US" altLang="en-US" dirty="0"/>
              <a:t>, respectively. </a:t>
            </a:r>
          </a:p>
          <a:p>
            <a:r>
              <a:rPr lang="en-US" altLang="en-US" dirty="0"/>
              <a:t>The system creates objects of </a:t>
            </a:r>
            <a:r>
              <a:rPr lang="en-US" altLang="en-US" dirty="0" err="1">
                <a:solidFill>
                  <a:srgbClr val="7030A0"/>
                </a:solidFill>
                <a:latin typeface="Consolas" panose="020B0609020204030204" pitchFamily="49" charset="0"/>
              </a:rPr>
              <a:t>TextReader</a:t>
            </a:r>
            <a:r>
              <a:rPr lang="en-US" altLang="en-US" dirty="0"/>
              <a:t> and </a:t>
            </a:r>
            <a:r>
              <a:rPr lang="en-US" altLang="en-US" dirty="0" err="1">
                <a:solidFill>
                  <a:srgbClr val="7030A0"/>
                </a:solidFill>
                <a:latin typeface="Consolas" panose="020B0609020204030204" pitchFamily="49" charset="0"/>
              </a:rPr>
              <a:t>TextWriter</a:t>
            </a:r>
            <a:r>
              <a:rPr lang="en-US" altLang="en-US" dirty="0"/>
              <a:t> derived classes to initialize </a:t>
            </a:r>
            <a:r>
              <a:rPr lang="en-US" altLang="en-US" dirty="0">
                <a:latin typeface="Consolas" panose="020B0609020204030204" pitchFamily="49" charset="0"/>
              </a:rPr>
              <a:t>Console</a:t>
            </a:r>
            <a:r>
              <a:rPr lang="en-US" altLang="en-US" dirty="0"/>
              <a:t> properties </a:t>
            </a:r>
            <a:r>
              <a:rPr lang="en-US" altLang="en-US" dirty="0" err="1">
                <a:solidFill>
                  <a:srgbClr val="FF0000"/>
                </a:solidFill>
                <a:latin typeface="Consolas" panose="020B0609020204030204" pitchFamily="49" charset="0"/>
              </a:rPr>
              <a:t>Console.In</a:t>
            </a:r>
            <a:r>
              <a:rPr lang="en-US" altLang="en-US" dirty="0">
                <a:solidFill>
                  <a:srgbClr val="FF0000"/>
                </a:solidFill>
              </a:rPr>
              <a:t> </a:t>
            </a:r>
            <a:r>
              <a:rPr lang="en-US" altLang="en-US" dirty="0"/>
              <a:t>and </a:t>
            </a:r>
            <a:r>
              <a:rPr lang="en-US" altLang="en-US" dirty="0" err="1">
                <a:solidFill>
                  <a:srgbClr val="FF0000"/>
                </a:solidFill>
                <a:latin typeface="Consolas" panose="020B0609020204030204" pitchFamily="49" charset="0"/>
              </a:rPr>
              <a:t>Console.Out</a:t>
            </a:r>
            <a:r>
              <a:rPr lang="en-US" altLang="en-US" dirty="0"/>
              <a:t>.</a:t>
            </a:r>
          </a:p>
        </p:txBody>
      </p:sp>
      <p:sp>
        <p:nvSpPr>
          <p:cNvPr id="3" name="Title 2"/>
          <p:cNvSpPr>
            <a:spLocks noGrp="1"/>
          </p:cNvSpPr>
          <p:nvPr>
            <p:ph type="title"/>
          </p:nvPr>
        </p:nvSpPr>
        <p:spPr/>
        <p:txBody>
          <a:bodyPr/>
          <a:lstStyle/>
          <a:p>
            <a:r>
              <a:rPr lang="en-US" dirty="0"/>
              <a:t>17.2 Files and Streams (cont.)</a:t>
            </a:r>
          </a:p>
        </p:txBody>
      </p:sp>
      <p:sp>
        <p:nvSpPr>
          <p:cNvPr id="2" name="Slide Number Placeholder 1">
            <a:extLst>
              <a:ext uri="{FF2B5EF4-FFF2-40B4-BE49-F238E27FC236}">
                <a16:creationId xmlns:a16="http://schemas.microsoft.com/office/drawing/2014/main" id="{4B08D419-B28E-4798-904E-E66671B24244}"/>
              </a:ext>
            </a:extLst>
          </p:cNvPr>
          <p:cNvSpPr>
            <a:spLocks noGrp="1"/>
          </p:cNvSpPr>
          <p:nvPr>
            <p:ph type="sldNum" sz="quarter" idx="12"/>
          </p:nvPr>
        </p:nvSpPr>
        <p:spPr/>
        <p:txBody>
          <a:bodyPr/>
          <a:lstStyle/>
          <a:p>
            <a:fld id="{ECF7B65F-6439-4510-A70B-BD9CA32EDFC4}" type="slidenum">
              <a:rPr lang="en-US" smtClean="0"/>
              <a:t>9</a:t>
            </a:fld>
            <a:endParaRPr lang="en-US"/>
          </a:p>
        </p:txBody>
      </p:sp>
    </p:spTree>
    <p:extLst>
      <p:ext uri="{BB962C8B-B14F-4D97-AF65-F5344CB8AC3E}">
        <p14:creationId xmlns:p14="http://schemas.microsoft.com/office/powerpoint/2010/main" val="4098544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0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61963"/>
            <a:ext cx="12192000" cy="5934075"/>
          </a:xfrm>
          <a:prstGeom prst="rect">
            <a:avLst/>
          </a:prstGeom>
          <a:noFill/>
          <a:ln>
            <a:noFill/>
          </a:ln>
        </p:spPr>
      </p:pic>
      <p:sp>
        <p:nvSpPr>
          <p:cNvPr id="4" name="Slide Number Placeholder 3">
            <a:extLst>
              <a:ext uri="{FF2B5EF4-FFF2-40B4-BE49-F238E27FC236}">
                <a16:creationId xmlns:a16="http://schemas.microsoft.com/office/drawing/2014/main" id="{4C28451C-0E67-4599-A968-E430D5E9E2A4}"/>
              </a:ext>
            </a:extLst>
          </p:cNvPr>
          <p:cNvSpPr>
            <a:spLocks noGrp="1"/>
          </p:cNvSpPr>
          <p:nvPr>
            <p:ph type="sldNum" sz="quarter" idx="12"/>
          </p:nvPr>
        </p:nvSpPr>
        <p:spPr/>
        <p:txBody>
          <a:bodyPr/>
          <a:lstStyle/>
          <a:p>
            <a:fld id="{ECF7B65F-6439-4510-A70B-BD9CA32EDFC4}" type="slidenum">
              <a:rPr lang="en-US" smtClean="0"/>
              <a:t>90</a:t>
            </a:fld>
            <a:endParaRPr lang="en-US"/>
          </a:p>
        </p:txBody>
      </p:sp>
    </p:spTree>
    <p:extLst>
      <p:ext uri="{BB962C8B-B14F-4D97-AF65-F5344CB8AC3E}">
        <p14:creationId xmlns:p14="http://schemas.microsoft.com/office/powerpoint/2010/main" val="30434157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1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98525"/>
            <a:ext cx="12192000" cy="5060950"/>
          </a:xfrm>
          <a:prstGeom prst="rect">
            <a:avLst/>
          </a:prstGeom>
          <a:noFill/>
          <a:ln>
            <a:noFill/>
          </a:ln>
        </p:spPr>
      </p:pic>
      <p:sp>
        <p:nvSpPr>
          <p:cNvPr id="4" name="Slide Number Placeholder 3">
            <a:extLst>
              <a:ext uri="{FF2B5EF4-FFF2-40B4-BE49-F238E27FC236}">
                <a16:creationId xmlns:a16="http://schemas.microsoft.com/office/drawing/2014/main" id="{D987D995-E64E-45B4-B20E-70CB7F3DD4C9}"/>
              </a:ext>
            </a:extLst>
          </p:cNvPr>
          <p:cNvSpPr>
            <a:spLocks noGrp="1"/>
          </p:cNvSpPr>
          <p:nvPr>
            <p:ph type="sldNum" sz="quarter" idx="12"/>
          </p:nvPr>
        </p:nvSpPr>
        <p:spPr/>
        <p:txBody>
          <a:bodyPr/>
          <a:lstStyle/>
          <a:p>
            <a:fld id="{ECF7B65F-6439-4510-A70B-BD9CA32EDFC4}" type="slidenum">
              <a:rPr lang="en-US" smtClean="0"/>
              <a:t>91</a:t>
            </a:fld>
            <a:endParaRPr lang="en-US"/>
          </a:p>
        </p:txBody>
      </p:sp>
    </p:spTree>
    <p:extLst>
      <p:ext uri="{BB962C8B-B14F-4D97-AF65-F5344CB8AC3E}">
        <p14:creationId xmlns:p14="http://schemas.microsoft.com/office/powerpoint/2010/main" val="18377206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Content Placeholder 1"/>
          <p:cNvSpPr>
            <a:spLocks noGrp="1"/>
          </p:cNvSpPr>
          <p:nvPr>
            <p:ph idx="1"/>
          </p:nvPr>
        </p:nvSpPr>
        <p:spPr/>
        <p:txBody>
          <a:bodyPr/>
          <a:lstStyle/>
          <a:p>
            <a:r>
              <a:rPr lang="en-US" altLang="en-US" u="sng" dirty="0"/>
              <a:t>In the prior examples, </a:t>
            </a:r>
            <a:r>
              <a:rPr lang="en-US" altLang="en-US" u="sng" dirty="0">
                <a:solidFill>
                  <a:srgbClr val="FF0000"/>
                </a:solidFill>
                <a:latin typeface="Consolas" panose="020B0609020204030204" pitchFamily="49" charset="0"/>
              </a:rPr>
              <a:t>Record</a:t>
            </a:r>
            <a:r>
              <a:rPr lang="en-US" altLang="en-US" u="sng" dirty="0"/>
              <a:t> was used to </a:t>
            </a:r>
            <a:r>
              <a:rPr lang="en-US" altLang="en-US" u="sng" dirty="0">
                <a:solidFill>
                  <a:srgbClr val="FF0000"/>
                </a:solidFill>
              </a:rPr>
              <a:t>aggregate</a:t>
            </a:r>
            <a:r>
              <a:rPr lang="en-US" altLang="en-US" u="sng" dirty="0"/>
              <a:t> the information for one record. </a:t>
            </a:r>
          </a:p>
          <a:p>
            <a:r>
              <a:rPr lang="en-US" altLang="en-US" u="sng" dirty="0"/>
              <a:t>When the </a:t>
            </a:r>
            <a:r>
              <a:rPr lang="en-US" altLang="en-US" u="sng" dirty="0">
                <a:solidFill>
                  <a:srgbClr val="FF0000"/>
                </a:solidFill>
              </a:rPr>
              <a:t>instance variables </a:t>
            </a:r>
            <a:r>
              <a:rPr lang="en-US" altLang="en-US" u="sng" dirty="0"/>
              <a:t>for a </a:t>
            </a:r>
            <a:r>
              <a:rPr lang="en-US" altLang="en-US" u="sng" dirty="0">
                <a:solidFill>
                  <a:srgbClr val="FF0000"/>
                </a:solidFill>
                <a:latin typeface="Consolas" panose="020B0609020204030204" pitchFamily="49" charset="0"/>
              </a:rPr>
              <a:t>Record</a:t>
            </a:r>
            <a:r>
              <a:rPr lang="en-US" altLang="en-US" u="sng" dirty="0"/>
              <a:t> were output to a disk file, </a:t>
            </a:r>
            <a:r>
              <a:rPr lang="en-US" altLang="en-US" u="sng" dirty="0">
                <a:solidFill>
                  <a:srgbClr val="7030A0"/>
                </a:solidFill>
              </a:rPr>
              <a:t>certain information was lost</a:t>
            </a:r>
            <a:r>
              <a:rPr lang="en-US" altLang="en-US" u="sng" dirty="0"/>
              <a:t>, such as the </a:t>
            </a:r>
            <a:r>
              <a:rPr lang="en-US" altLang="en-US" u="sng" dirty="0">
                <a:solidFill>
                  <a:srgbClr val="7030A0"/>
                </a:solidFill>
              </a:rPr>
              <a:t>type of each value</a:t>
            </a:r>
            <a:r>
              <a:rPr lang="en-US" altLang="en-US" u="sng" dirty="0"/>
              <a:t>. </a:t>
            </a:r>
          </a:p>
          <a:p>
            <a:r>
              <a:rPr lang="en-US" altLang="en-US" u="sng" dirty="0">
                <a:solidFill>
                  <a:srgbClr val="FF0000"/>
                </a:solidFill>
              </a:rPr>
              <a:t>For instance, if the </a:t>
            </a:r>
            <a:r>
              <a:rPr lang="en-US" altLang="en-US" u="sng" dirty="0">
                <a:solidFill>
                  <a:srgbClr val="7030A0"/>
                </a:solidFill>
              </a:rPr>
              <a:t>value </a:t>
            </a:r>
            <a:r>
              <a:rPr lang="en-US" altLang="en-US" u="sng" dirty="0">
                <a:solidFill>
                  <a:srgbClr val="7030A0"/>
                </a:solidFill>
                <a:latin typeface="Consolas" panose="020B0609020204030204" pitchFamily="49" charset="0"/>
              </a:rPr>
              <a:t>"3"</a:t>
            </a:r>
            <a:r>
              <a:rPr lang="en-US" altLang="en-US" u="sng" dirty="0">
                <a:solidFill>
                  <a:srgbClr val="7030A0"/>
                </a:solidFill>
              </a:rPr>
              <a:t> is read from a file, </a:t>
            </a:r>
            <a:r>
              <a:rPr lang="en-US" altLang="en-US" u="sng" dirty="0">
                <a:solidFill>
                  <a:srgbClr val="FF0000"/>
                </a:solidFill>
              </a:rPr>
              <a:t>there’s no way to tell if the value came from an </a:t>
            </a:r>
            <a:r>
              <a:rPr lang="en-US" altLang="en-US" u="sng" dirty="0" err="1">
                <a:solidFill>
                  <a:srgbClr val="7030A0"/>
                </a:solidFill>
                <a:latin typeface="Consolas" panose="020B0609020204030204" pitchFamily="49" charset="0"/>
              </a:rPr>
              <a:t>int</a:t>
            </a:r>
            <a:r>
              <a:rPr lang="en-US" altLang="en-US" u="sng" dirty="0">
                <a:solidFill>
                  <a:srgbClr val="FF0000"/>
                </a:solidFill>
              </a:rPr>
              <a:t>, a </a:t>
            </a:r>
            <a:r>
              <a:rPr lang="en-US" altLang="en-US" u="sng" dirty="0">
                <a:solidFill>
                  <a:srgbClr val="7030A0"/>
                </a:solidFill>
                <a:latin typeface="Consolas" panose="020B0609020204030204" pitchFamily="49" charset="0"/>
              </a:rPr>
              <a:t>string</a:t>
            </a:r>
            <a:r>
              <a:rPr lang="en-US" altLang="en-US" u="sng" dirty="0">
                <a:solidFill>
                  <a:srgbClr val="FF0000"/>
                </a:solidFill>
              </a:rPr>
              <a:t> or </a:t>
            </a:r>
            <a:r>
              <a:rPr lang="en-US" altLang="en-US" u="sng" dirty="0">
                <a:solidFill>
                  <a:srgbClr val="7030A0"/>
                </a:solidFill>
              </a:rPr>
              <a:t>a </a:t>
            </a:r>
            <a:r>
              <a:rPr lang="en-US" altLang="en-US" u="sng" dirty="0">
                <a:solidFill>
                  <a:srgbClr val="7030A0"/>
                </a:solidFill>
                <a:latin typeface="Consolas" panose="020B0609020204030204" pitchFamily="49" charset="0"/>
              </a:rPr>
              <a:t>decimal</a:t>
            </a:r>
            <a:r>
              <a:rPr lang="en-US" altLang="en-US" u="sng" dirty="0">
                <a:solidFill>
                  <a:srgbClr val="FF0000"/>
                </a:solidFill>
              </a:rPr>
              <a:t>. </a:t>
            </a:r>
          </a:p>
        </p:txBody>
      </p:sp>
      <p:sp>
        <p:nvSpPr>
          <p:cNvPr id="3" name="Title 2"/>
          <p:cNvSpPr>
            <a:spLocks noGrp="1"/>
          </p:cNvSpPr>
          <p:nvPr>
            <p:ph type="title"/>
          </p:nvPr>
        </p:nvSpPr>
        <p:spPr/>
        <p:txBody>
          <a:bodyPr/>
          <a:lstStyle/>
          <a:p>
            <a:r>
              <a:rPr lang="en-US" dirty="0"/>
              <a:t>17.6 Serialization</a:t>
            </a:r>
          </a:p>
        </p:txBody>
      </p:sp>
      <p:sp>
        <p:nvSpPr>
          <p:cNvPr id="2" name="Slide Number Placeholder 1">
            <a:extLst>
              <a:ext uri="{FF2B5EF4-FFF2-40B4-BE49-F238E27FC236}">
                <a16:creationId xmlns:a16="http://schemas.microsoft.com/office/drawing/2014/main" id="{3163AA32-621B-48C1-B576-AC06EB6A4274}"/>
              </a:ext>
            </a:extLst>
          </p:cNvPr>
          <p:cNvSpPr>
            <a:spLocks noGrp="1"/>
          </p:cNvSpPr>
          <p:nvPr>
            <p:ph type="sldNum" sz="quarter" idx="12"/>
          </p:nvPr>
        </p:nvSpPr>
        <p:spPr/>
        <p:txBody>
          <a:bodyPr/>
          <a:lstStyle/>
          <a:p>
            <a:fld id="{ECF7B65F-6439-4510-A70B-BD9CA32EDFC4}" type="slidenum">
              <a:rPr lang="en-US" smtClean="0"/>
              <a:t>92</a:t>
            </a:fld>
            <a:endParaRPr lang="en-US"/>
          </a:p>
        </p:txBody>
      </p:sp>
    </p:spTree>
    <p:extLst>
      <p:ext uri="{BB962C8B-B14F-4D97-AF65-F5344CB8AC3E}">
        <p14:creationId xmlns:p14="http://schemas.microsoft.com/office/powerpoint/2010/main" val="40925884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1"/>
          <p:cNvSpPr>
            <a:spLocks noGrp="1"/>
          </p:cNvSpPr>
          <p:nvPr>
            <p:ph idx="1"/>
          </p:nvPr>
        </p:nvSpPr>
        <p:spPr/>
        <p:txBody>
          <a:bodyPr/>
          <a:lstStyle/>
          <a:p>
            <a:r>
              <a:rPr lang="en-US" altLang="en-US" u="sng" dirty="0">
                <a:solidFill>
                  <a:srgbClr val="7030A0"/>
                </a:solidFill>
              </a:rPr>
              <a:t>We have only data, not type information, on disk. </a:t>
            </a:r>
          </a:p>
          <a:p>
            <a:r>
              <a:rPr lang="en-US" altLang="en-US" u="sng" dirty="0">
                <a:solidFill>
                  <a:srgbClr val="FF0000"/>
                </a:solidFill>
              </a:rPr>
              <a:t>If the program that’s going to </a:t>
            </a:r>
            <a:r>
              <a:rPr lang="en-US" altLang="en-US" u="sng" dirty="0">
                <a:solidFill>
                  <a:srgbClr val="7030A0"/>
                </a:solidFill>
              </a:rPr>
              <a:t>read this data</a:t>
            </a:r>
            <a:r>
              <a:rPr lang="en-US" altLang="en-US" u="sng" dirty="0">
                <a:solidFill>
                  <a:srgbClr val="FF0000"/>
                </a:solidFill>
              </a:rPr>
              <a:t> “knows” </a:t>
            </a:r>
            <a:r>
              <a:rPr lang="en-US" altLang="en-US" u="sng" dirty="0">
                <a:solidFill>
                  <a:srgbClr val="7030A0"/>
                </a:solidFill>
              </a:rPr>
              <a:t>what object type the data corresponds to</a:t>
            </a:r>
            <a:r>
              <a:rPr lang="en-US" altLang="en-US" u="sng" dirty="0">
                <a:solidFill>
                  <a:srgbClr val="FF0000"/>
                </a:solidFill>
              </a:rPr>
              <a:t>, then the data can be </a:t>
            </a:r>
            <a:r>
              <a:rPr lang="en-US" altLang="en-US" u="sng" dirty="0">
                <a:solidFill>
                  <a:srgbClr val="7030A0"/>
                </a:solidFill>
              </a:rPr>
              <a:t>read directly into objects </a:t>
            </a:r>
            <a:r>
              <a:rPr lang="en-US" altLang="en-US" u="sng" dirty="0">
                <a:solidFill>
                  <a:srgbClr val="FF0000"/>
                </a:solidFill>
              </a:rPr>
              <a:t>of that type. </a:t>
            </a:r>
          </a:p>
          <a:p>
            <a:r>
              <a:rPr lang="en-US" altLang="en-US" dirty="0">
                <a:solidFill>
                  <a:srgbClr val="7030A0"/>
                </a:solidFill>
              </a:rPr>
              <a:t>For example, in Fig. 17.11, we know that we are inputting an </a:t>
            </a:r>
            <a:r>
              <a:rPr lang="en-US" altLang="en-US" dirty="0" err="1">
                <a:solidFill>
                  <a:srgbClr val="FF0000"/>
                </a:solidFill>
                <a:latin typeface="Consolas" panose="020B0609020204030204" pitchFamily="49" charset="0"/>
              </a:rPr>
              <a:t>int</a:t>
            </a:r>
            <a:r>
              <a:rPr lang="en-US" altLang="en-US" dirty="0">
                <a:solidFill>
                  <a:srgbClr val="7030A0"/>
                </a:solidFill>
              </a:rPr>
              <a:t> (the account number), the </a:t>
            </a:r>
            <a:r>
              <a:rPr lang="en-US" altLang="en-US" dirty="0">
                <a:solidFill>
                  <a:srgbClr val="FF0000"/>
                </a:solidFill>
              </a:rPr>
              <a:t>first and last name </a:t>
            </a:r>
            <a:r>
              <a:rPr lang="en-US" altLang="en-US" dirty="0">
                <a:solidFill>
                  <a:srgbClr val="FF0000"/>
                </a:solidFill>
                <a:latin typeface="Consolas" panose="020B0609020204030204" pitchFamily="49" charset="0"/>
              </a:rPr>
              <a:t>string</a:t>
            </a:r>
            <a:r>
              <a:rPr lang="en-US" altLang="en-US" dirty="0">
                <a:solidFill>
                  <a:srgbClr val="FF0000"/>
                </a:solidFill>
              </a:rPr>
              <a:t>s </a:t>
            </a:r>
            <a:r>
              <a:rPr lang="en-US" altLang="en-US" dirty="0">
                <a:solidFill>
                  <a:srgbClr val="7030A0"/>
                </a:solidFill>
              </a:rPr>
              <a:t>and </a:t>
            </a:r>
            <a:r>
              <a:rPr lang="en-US" altLang="en-US" dirty="0">
                <a:solidFill>
                  <a:srgbClr val="FF0000"/>
                </a:solidFill>
              </a:rPr>
              <a:t>a </a:t>
            </a:r>
            <a:r>
              <a:rPr lang="en-US" altLang="en-US" dirty="0">
                <a:solidFill>
                  <a:srgbClr val="FF0000"/>
                </a:solidFill>
                <a:latin typeface="Consolas" panose="020B0609020204030204" pitchFamily="49" charset="0"/>
              </a:rPr>
              <a:t>decimal</a:t>
            </a:r>
            <a:r>
              <a:rPr lang="en-US" altLang="en-US" dirty="0">
                <a:solidFill>
                  <a:srgbClr val="FF0000"/>
                </a:solidFill>
              </a:rPr>
              <a:t> </a:t>
            </a:r>
            <a:r>
              <a:rPr lang="en-US" altLang="en-US" dirty="0">
                <a:solidFill>
                  <a:srgbClr val="7030A0"/>
                </a:solidFill>
              </a:rPr>
              <a:t>(the </a:t>
            </a:r>
            <a:r>
              <a:rPr lang="en-US" altLang="en-US" dirty="0">
                <a:solidFill>
                  <a:srgbClr val="FF0000"/>
                </a:solidFill>
              </a:rPr>
              <a:t>balance</a:t>
            </a:r>
            <a:r>
              <a:rPr lang="en-US" altLang="en-US" dirty="0">
                <a:solidFill>
                  <a:srgbClr val="7030A0"/>
                </a:solidFill>
              </a:rPr>
              <a:t>). </a:t>
            </a:r>
          </a:p>
          <a:p>
            <a:r>
              <a:rPr lang="en-US" altLang="en-US" dirty="0"/>
              <a:t>We also know that these values are separated by commas, with only one record on each line. </a:t>
            </a:r>
          </a:p>
          <a:p>
            <a:r>
              <a:rPr lang="en-US" altLang="en-US" dirty="0"/>
              <a:t>So, we are able to </a:t>
            </a:r>
            <a:r>
              <a:rPr lang="en-US" altLang="en-US" dirty="0">
                <a:solidFill>
                  <a:srgbClr val="FF0000"/>
                </a:solidFill>
              </a:rPr>
              <a:t>parse the </a:t>
            </a:r>
            <a:r>
              <a:rPr lang="en-US" altLang="en-US" dirty="0">
                <a:solidFill>
                  <a:srgbClr val="FF0000"/>
                </a:solidFill>
                <a:latin typeface="Consolas" panose="020B0609020204030204" pitchFamily="49" charset="0"/>
              </a:rPr>
              <a:t>string</a:t>
            </a:r>
            <a:r>
              <a:rPr lang="en-US" altLang="en-US" dirty="0">
                <a:solidFill>
                  <a:srgbClr val="FF0000"/>
                </a:solidFill>
              </a:rPr>
              <a:t>s </a:t>
            </a:r>
            <a:r>
              <a:rPr lang="en-US" altLang="en-US" dirty="0"/>
              <a:t>and convert the account number to an </a:t>
            </a:r>
            <a:r>
              <a:rPr lang="en-US" altLang="en-US" dirty="0" err="1">
                <a:latin typeface="Consolas" panose="020B0609020204030204" pitchFamily="49" charset="0"/>
              </a:rPr>
              <a:t>int</a:t>
            </a:r>
            <a:r>
              <a:rPr lang="en-US" altLang="en-US" dirty="0"/>
              <a:t> and the balance to a </a:t>
            </a:r>
            <a:r>
              <a:rPr lang="en-US" altLang="en-US" dirty="0">
                <a:latin typeface="Consolas" panose="020B0609020204030204" pitchFamily="49" charset="0"/>
              </a:rPr>
              <a:t>decimal</a:t>
            </a:r>
            <a:r>
              <a:rPr lang="en-US" altLang="en-US" dirty="0"/>
              <a:t>. </a:t>
            </a:r>
          </a:p>
        </p:txBody>
      </p:sp>
      <p:sp>
        <p:nvSpPr>
          <p:cNvPr id="3" name="Title 2"/>
          <p:cNvSpPr>
            <a:spLocks noGrp="1"/>
          </p:cNvSpPr>
          <p:nvPr>
            <p:ph type="title"/>
          </p:nvPr>
        </p:nvSpPr>
        <p:spPr/>
        <p:txBody>
          <a:bodyPr/>
          <a:lstStyle/>
          <a:p>
            <a:r>
              <a:rPr lang="en-US" dirty="0"/>
              <a:t>17.6 Serialization (cont.)</a:t>
            </a:r>
          </a:p>
        </p:txBody>
      </p:sp>
      <p:sp>
        <p:nvSpPr>
          <p:cNvPr id="2" name="Slide Number Placeholder 1">
            <a:extLst>
              <a:ext uri="{FF2B5EF4-FFF2-40B4-BE49-F238E27FC236}">
                <a16:creationId xmlns:a16="http://schemas.microsoft.com/office/drawing/2014/main" id="{73A61153-ED2A-4C1C-AA8B-09712212C2C2}"/>
              </a:ext>
            </a:extLst>
          </p:cNvPr>
          <p:cNvSpPr>
            <a:spLocks noGrp="1"/>
          </p:cNvSpPr>
          <p:nvPr>
            <p:ph type="sldNum" sz="quarter" idx="12"/>
          </p:nvPr>
        </p:nvSpPr>
        <p:spPr/>
        <p:txBody>
          <a:bodyPr/>
          <a:lstStyle/>
          <a:p>
            <a:fld id="{ECF7B65F-6439-4510-A70B-BD9CA32EDFC4}" type="slidenum">
              <a:rPr lang="en-US" smtClean="0"/>
              <a:t>93</a:t>
            </a:fld>
            <a:endParaRPr lang="en-US"/>
          </a:p>
        </p:txBody>
      </p:sp>
    </p:spTree>
    <p:extLst>
      <p:ext uri="{BB962C8B-B14F-4D97-AF65-F5344CB8AC3E}">
        <p14:creationId xmlns:p14="http://schemas.microsoft.com/office/powerpoint/2010/main" val="28731850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Content Placeholder 1"/>
          <p:cNvSpPr>
            <a:spLocks noGrp="1"/>
          </p:cNvSpPr>
          <p:nvPr>
            <p:ph idx="1"/>
          </p:nvPr>
        </p:nvSpPr>
        <p:spPr/>
        <p:txBody>
          <a:bodyPr/>
          <a:lstStyle/>
          <a:p>
            <a:r>
              <a:rPr lang="en-US" altLang="en-US" u="sng" dirty="0">
                <a:solidFill>
                  <a:srgbClr val="7030A0"/>
                </a:solidFill>
              </a:rPr>
              <a:t>Sometimes it would be easier to </a:t>
            </a:r>
            <a:r>
              <a:rPr lang="en-US" altLang="en-US" u="sng" dirty="0">
                <a:solidFill>
                  <a:srgbClr val="FF0000"/>
                </a:solidFill>
              </a:rPr>
              <a:t>read or write entire objects</a:t>
            </a:r>
            <a:r>
              <a:rPr lang="en-US" altLang="en-US" u="sng" dirty="0">
                <a:solidFill>
                  <a:srgbClr val="7030A0"/>
                </a:solidFill>
              </a:rPr>
              <a:t>. </a:t>
            </a:r>
          </a:p>
          <a:p>
            <a:r>
              <a:rPr lang="en-US" altLang="en-US" u="sng" dirty="0">
                <a:solidFill>
                  <a:srgbClr val="7030A0"/>
                </a:solidFill>
              </a:rPr>
              <a:t>C# provides such a mechanism, called </a:t>
            </a:r>
            <a:r>
              <a:rPr lang="en-US" altLang="en-US" u="sng" dirty="0">
                <a:solidFill>
                  <a:srgbClr val="FF0000"/>
                </a:solidFill>
              </a:rPr>
              <a:t>object serialization</a:t>
            </a:r>
            <a:r>
              <a:rPr lang="en-US" altLang="en-US" u="sng" dirty="0">
                <a:solidFill>
                  <a:srgbClr val="7030A0"/>
                </a:solidFill>
              </a:rPr>
              <a:t>. </a:t>
            </a:r>
          </a:p>
          <a:p>
            <a:r>
              <a:rPr lang="en-US" altLang="en-US" u="sng" dirty="0">
                <a:solidFill>
                  <a:srgbClr val="7030A0"/>
                </a:solidFill>
              </a:rPr>
              <a:t>A serialized object </a:t>
            </a:r>
            <a:r>
              <a:rPr lang="en-US" altLang="en-US" u="sng" dirty="0"/>
              <a:t>is an </a:t>
            </a:r>
            <a:r>
              <a:rPr lang="en-US" altLang="en-US" u="sng" dirty="0">
                <a:solidFill>
                  <a:srgbClr val="FF0000"/>
                </a:solidFill>
              </a:rPr>
              <a:t>object</a:t>
            </a:r>
            <a:r>
              <a:rPr lang="en-US" altLang="en-US" u="sng" dirty="0"/>
              <a:t> represented as </a:t>
            </a:r>
            <a:r>
              <a:rPr lang="en-US" altLang="en-US" u="sng" dirty="0">
                <a:solidFill>
                  <a:srgbClr val="FF0000"/>
                </a:solidFill>
              </a:rPr>
              <a:t>a sequence of bytes </a:t>
            </a:r>
            <a:r>
              <a:rPr lang="en-US" altLang="en-US" u="sng" dirty="0"/>
              <a:t>that includes the </a:t>
            </a:r>
            <a:r>
              <a:rPr lang="en-US" altLang="en-US" u="sng" dirty="0">
                <a:solidFill>
                  <a:srgbClr val="FF0000"/>
                </a:solidFill>
              </a:rPr>
              <a:t>object’s data</a:t>
            </a:r>
            <a:r>
              <a:rPr lang="en-US" altLang="en-US" u="sng" dirty="0"/>
              <a:t>, </a:t>
            </a:r>
            <a:r>
              <a:rPr lang="en-US" altLang="en-US" u="sng" dirty="0">
                <a:solidFill>
                  <a:srgbClr val="7030A0"/>
                </a:solidFill>
              </a:rPr>
              <a:t>as well as information about the </a:t>
            </a:r>
            <a:r>
              <a:rPr lang="en-US" altLang="en-US" u="sng" dirty="0">
                <a:solidFill>
                  <a:srgbClr val="FF0000"/>
                </a:solidFill>
              </a:rPr>
              <a:t>object’s</a:t>
            </a:r>
            <a:r>
              <a:rPr lang="en-US" altLang="en-US" u="sng" dirty="0">
                <a:solidFill>
                  <a:srgbClr val="7030A0"/>
                </a:solidFill>
              </a:rPr>
              <a:t> </a:t>
            </a:r>
            <a:r>
              <a:rPr lang="en-US" altLang="en-US" u="sng" dirty="0">
                <a:solidFill>
                  <a:srgbClr val="FF0000"/>
                </a:solidFill>
              </a:rPr>
              <a:t>type</a:t>
            </a:r>
            <a:r>
              <a:rPr lang="en-US" altLang="en-US" u="sng" dirty="0"/>
              <a:t> and the </a:t>
            </a:r>
            <a:r>
              <a:rPr lang="en-US" altLang="en-US" u="sng" dirty="0">
                <a:solidFill>
                  <a:srgbClr val="FF0000"/>
                </a:solidFill>
              </a:rPr>
              <a:t>types of data </a:t>
            </a:r>
            <a:r>
              <a:rPr lang="en-US" altLang="en-US" u="sng" dirty="0"/>
              <a:t>stored in the object. </a:t>
            </a:r>
          </a:p>
          <a:p>
            <a:r>
              <a:rPr lang="en-US" altLang="en-US" u="sng" dirty="0">
                <a:solidFill>
                  <a:srgbClr val="7030A0"/>
                </a:solidFill>
              </a:rPr>
              <a:t>After a </a:t>
            </a:r>
            <a:r>
              <a:rPr lang="en-US" altLang="en-US" u="sng" dirty="0">
                <a:solidFill>
                  <a:srgbClr val="FF0000"/>
                </a:solidFill>
              </a:rPr>
              <a:t>serialized object </a:t>
            </a:r>
            <a:r>
              <a:rPr lang="en-US" altLang="en-US" u="sng" dirty="0">
                <a:solidFill>
                  <a:srgbClr val="7030A0"/>
                </a:solidFill>
              </a:rPr>
              <a:t>has been </a:t>
            </a:r>
            <a:r>
              <a:rPr lang="en-US" altLang="en-US" u="sng" dirty="0">
                <a:solidFill>
                  <a:srgbClr val="FF0000"/>
                </a:solidFill>
              </a:rPr>
              <a:t>written to a file</a:t>
            </a:r>
            <a:r>
              <a:rPr lang="en-US" altLang="en-US" u="sng" dirty="0">
                <a:solidFill>
                  <a:srgbClr val="7030A0"/>
                </a:solidFill>
              </a:rPr>
              <a:t>, it can be </a:t>
            </a:r>
            <a:r>
              <a:rPr lang="en-US" altLang="en-US" u="sng" dirty="0">
                <a:solidFill>
                  <a:srgbClr val="FF0000"/>
                </a:solidFill>
              </a:rPr>
              <a:t>read from the file and deserialized</a:t>
            </a:r>
            <a:r>
              <a:rPr lang="en-US" altLang="en-US" u="sng" dirty="0">
                <a:solidFill>
                  <a:srgbClr val="7030A0"/>
                </a:solidFill>
              </a:rPr>
              <a:t>—that is, the </a:t>
            </a:r>
            <a:r>
              <a:rPr lang="en-US" altLang="en-US" u="sng" dirty="0">
                <a:solidFill>
                  <a:srgbClr val="FF0000"/>
                </a:solidFill>
              </a:rPr>
              <a:t>type information </a:t>
            </a:r>
            <a:r>
              <a:rPr lang="en-US" altLang="en-US" u="sng" dirty="0">
                <a:solidFill>
                  <a:srgbClr val="7030A0"/>
                </a:solidFill>
              </a:rPr>
              <a:t>and </a:t>
            </a:r>
            <a:r>
              <a:rPr lang="en-US" altLang="en-US" u="sng" dirty="0">
                <a:solidFill>
                  <a:srgbClr val="FF0000"/>
                </a:solidFill>
              </a:rPr>
              <a:t>bytes</a:t>
            </a:r>
            <a:r>
              <a:rPr lang="en-US" altLang="en-US" u="sng" dirty="0">
                <a:solidFill>
                  <a:srgbClr val="7030A0"/>
                </a:solidFill>
              </a:rPr>
              <a:t> that represent the object and its data can be used to </a:t>
            </a:r>
            <a:r>
              <a:rPr lang="en-US" altLang="en-US" u="sng" dirty="0">
                <a:solidFill>
                  <a:srgbClr val="FF0000"/>
                </a:solidFill>
              </a:rPr>
              <a:t>recreate the object </a:t>
            </a:r>
            <a:r>
              <a:rPr lang="en-US" altLang="en-US" u="sng" dirty="0">
                <a:solidFill>
                  <a:srgbClr val="7030A0"/>
                </a:solidFill>
              </a:rPr>
              <a:t>in memory.</a:t>
            </a:r>
          </a:p>
          <a:p>
            <a:endParaRPr lang="en-US" altLang="en-US" dirty="0"/>
          </a:p>
        </p:txBody>
      </p:sp>
      <p:sp>
        <p:nvSpPr>
          <p:cNvPr id="3" name="Title 2"/>
          <p:cNvSpPr>
            <a:spLocks noGrp="1"/>
          </p:cNvSpPr>
          <p:nvPr>
            <p:ph type="title"/>
          </p:nvPr>
        </p:nvSpPr>
        <p:spPr/>
        <p:txBody>
          <a:bodyPr/>
          <a:lstStyle/>
          <a:p>
            <a:r>
              <a:rPr lang="en-US" dirty="0"/>
              <a:t>17.6 Serialization (cont.)</a:t>
            </a:r>
          </a:p>
        </p:txBody>
      </p:sp>
      <p:sp>
        <p:nvSpPr>
          <p:cNvPr id="2" name="Slide Number Placeholder 1">
            <a:extLst>
              <a:ext uri="{FF2B5EF4-FFF2-40B4-BE49-F238E27FC236}">
                <a16:creationId xmlns:a16="http://schemas.microsoft.com/office/drawing/2014/main" id="{B9444897-53F8-4C9B-B0FD-69701AC8D866}"/>
              </a:ext>
            </a:extLst>
          </p:cNvPr>
          <p:cNvSpPr>
            <a:spLocks noGrp="1"/>
          </p:cNvSpPr>
          <p:nvPr>
            <p:ph type="sldNum" sz="quarter" idx="12"/>
          </p:nvPr>
        </p:nvSpPr>
        <p:spPr/>
        <p:txBody>
          <a:bodyPr/>
          <a:lstStyle/>
          <a:p>
            <a:fld id="{ECF7B65F-6439-4510-A70B-BD9CA32EDFC4}" type="slidenum">
              <a:rPr lang="en-US" smtClean="0"/>
              <a:t>94</a:t>
            </a:fld>
            <a:endParaRPr lang="en-US"/>
          </a:p>
        </p:txBody>
      </p:sp>
    </p:spTree>
    <p:extLst>
      <p:ext uri="{BB962C8B-B14F-4D97-AF65-F5344CB8AC3E}">
        <p14:creationId xmlns:p14="http://schemas.microsoft.com/office/powerpoint/2010/main" val="33162097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Content Placeholder 1"/>
          <p:cNvSpPr>
            <a:spLocks noGrp="1"/>
          </p:cNvSpPr>
          <p:nvPr>
            <p:ph idx="1"/>
          </p:nvPr>
        </p:nvSpPr>
        <p:spPr/>
        <p:txBody>
          <a:bodyPr/>
          <a:lstStyle/>
          <a:p>
            <a:r>
              <a:rPr lang="en-US" altLang="en-US" dirty="0"/>
              <a:t>Class </a:t>
            </a:r>
            <a:r>
              <a:rPr lang="en-US" altLang="en-US" dirty="0" err="1">
                <a:solidFill>
                  <a:srgbClr val="7030A0"/>
                </a:solidFill>
                <a:latin typeface="Consolas" panose="020B0609020204030204" pitchFamily="49" charset="0"/>
              </a:rPr>
              <a:t>BinaryFormatter</a:t>
            </a:r>
            <a:r>
              <a:rPr lang="en-US" altLang="en-US" dirty="0"/>
              <a:t> (namespace </a:t>
            </a:r>
            <a:r>
              <a:rPr lang="en-US" altLang="en-US" dirty="0" err="1">
                <a:latin typeface="Consolas" panose="020B0609020204030204" pitchFamily="49" charset="0"/>
              </a:rPr>
              <a:t>System.Runtime.Serialization.Formatters.Binary</a:t>
            </a:r>
            <a:r>
              <a:rPr lang="en-US" altLang="en-US" dirty="0"/>
              <a:t>) enables </a:t>
            </a:r>
            <a:r>
              <a:rPr lang="en-US" altLang="en-US" dirty="0">
                <a:solidFill>
                  <a:srgbClr val="7030A0"/>
                </a:solidFill>
              </a:rPr>
              <a:t>entire objects </a:t>
            </a:r>
            <a:r>
              <a:rPr lang="en-US" altLang="en-US" dirty="0"/>
              <a:t>to be </a:t>
            </a:r>
            <a:r>
              <a:rPr lang="en-US" altLang="en-US" dirty="0">
                <a:solidFill>
                  <a:srgbClr val="FF0000"/>
                </a:solidFill>
              </a:rPr>
              <a:t>written to or read from a stream</a:t>
            </a:r>
            <a:r>
              <a:rPr lang="en-US" altLang="en-US" dirty="0"/>
              <a:t>. </a:t>
            </a:r>
          </a:p>
          <a:p>
            <a:r>
              <a:rPr lang="en-US" altLang="en-US" u="sng" dirty="0" err="1">
                <a:solidFill>
                  <a:srgbClr val="7030A0"/>
                </a:solidFill>
                <a:latin typeface="Consolas" panose="020B0609020204030204" pitchFamily="49" charset="0"/>
              </a:rPr>
              <a:t>BinaryFormatter</a:t>
            </a:r>
            <a:r>
              <a:rPr lang="en-US" altLang="en-US" u="sng" dirty="0"/>
              <a:t> method </a:t>
            </a:r>
            <a:r>
              <a:rPr lang="en-US" altLang="en-US" u="sng" dirty="0">
                <a:solidFill>
                  <a:srgbClr val="7030A0"/>
                </a:solidFill>
                <a:latin typeface="Consolas" panose="020B0609020204030204" pitchFamily="49" charset="0"/>
              </a:rPr>
              <a:t>Serialize</a:t>
            </a:r>
            <a:r>
              <a:rPr lang="en-US" altLang="en-US" u="sng" dirty="0"/>
              <a:t> writes an </a:t>
            </a:r>
            <a:r>
              <a:rPr lang="en-US" altLang="en-US" u="sng" dirty="0">
                <a:solidFill>
                  <a:srgbClr val="7030A0"/>
                </a:solidFill>
              </a:rPr>
              <a:t>object’s </a:t>
            </a:r>
            <a:r>
              <a:rPr lang="en-US" altLang="en-US" u="sng" dirty="0">
                <a:solidFill>
                  <a:srgbClr val="FF0000"/>
                </a:solidFill>
              </a:rPr>
              <a:t>representation to a file. </a:t>
            </a:r>
          </a:p>
          <a:p>
            <a:r>
              <a:rPr lang="en-US" altLang="en-US" u="sng" dirty="0" err="1">
                <a:solidFill>
                  <a:srgbClr val="7030A0"/>
                </a:solidFill>
                <a:latin typeface="Consolas" panose="020B0609020204030204" pitchFamily="49" charset="0"/>
              </a:rPr>
              <a:t>BinaryFormatter</a:t>
            </a:r>
            <a:r>
              <a:rPr lang="en-US" altLang="en-US" u="sng" dirty="0">
                <a:solidFill>
                  <a:srgbClr val="7030A0"/>
                </a:solidFill>
              </a:rPr>
              <a:t> method </a:t>
            </a:r>
            <a:r>
              <a:rPr lang="en-US" altLang="en-US" u="sng" dirty="0" err="1">
                <a:solidFill>
                  <a:srgbClr val="7030A0"/>
                </a:solidFill>
                <a:latin typeface="Consolas" panose="020B0609020204030204" pitchFamily="49" charset="0"/>
              </a:rPr>
              <a:t>Deserialize</a:t>
            </a:r>
            <a:r>
              <a:rPr lang="en-US" altLang="en-US" u="sng" dirty="0">
                <a:solidFill>
                  <a:srgbClr val="7030A0"/>
                </a:solidFill>
              </a:rPr>
              <a:t> reads this representation from a file and reconstructs the original object. </a:t>
            </a:r>
          </a:p>
          <a:p>
            <a:r>
              <a:rPr lang="en-US" altLang="en-US" dirty="0"/>
              <a:t>Both methods throw a </a:t>
            </a:r>
            <a:r>
              <a:rPr lang="en-US" altLang="en-US" dirty="0" err="1">
                <a:latin typeface="Consolas" panose="020B0609020204030204" pitchFamily="49" charset="0"/>
              </a:rPr>
              <a:t>SerializationException</a:t>
            </a:r>
            <a:r>
              <a:rPr lang="en-US" altLang="en-US" dirty="0"/>
              <a:t> if an error occurs during </a:t>
            </a:r>
            <a:r>
              <a:rPr lang="en-US" altLang="en-US" dirty="0">
                <a:solidFill>
                  <a:srgbClr val="7030A0"/>
                </a:solidFill>
              </a:rPr>
              <a:t>serialization</a:t>
            </a:r>
            <a:r>
              <a:rPr lang="en-US" altLang="en-US" dirty="0"/>
              <a:t> or </a:t>
            </a:r>
            <a:r>
              <a:rPr lang="en-US" altLang="en-US" dirty="0">
                <a:solidFill>
                  <a:srgbClr val="7030A0"/>
                </a:solidFill>
              </a:rPr>
              <a:t>deserialization</a:t>
            </a:r>
            <a:r>
              <a:rPr lang="en-US" altLang="en-US" dirty="0"/>
              <a:t>. </a:t>
            </a:r>
          </a:p>
          <a:p>
            <a:r>
              <a:rPr lang="en-US" altLang="en-US" dirty="0"/>
              <a:t>Both methods require a </a:t>
            </a:r>
            <a:r>
              <a:rPr lang="en-US" altLang="en-US" dirty="0">
                <a:solidFill>
                  <a:srgbClr val="7030A0"/>
                </a:solidFill>
                <a:latin typeface="Consolas" panose="020B0609020204030204" pitchFamily="49" charset="0"/>
              </a:rPr>
              <a:t>Stream</a:t>
            </a:r>
            <a:r>
              <a:rPr lang="en-US" altLang="en-US" dirty="0"/>
              <a:t> object (e.g., the </a:t>
            </a:r>
            <a:r>
              <a:rPr lang="en-US" altLang="en-US" dirty="0" err="1">
                <a:latin typeface="Consolas" panose="020B0609020204030204" pitchFamily="49" charset="0"/>
              </a:rPr>
              <a:t>FileStream</a:t>
            </a:r>
            <a:r>
              <a:rPr lang="en-US" altLang="en-US" dirty="0"/>
              <a:t>) as a parameter so that the </a:t>
            </a:r>
            <a:r>
              <a:rPr lang="en-US" altLang="en-US" dirty="0" err="1">
                <a:solidFill>
                  <a:srgbClr val="7030A0"/>
                </a:solidFill>
                <a:latin typeface="Consolas" panose="020B0609020204030204" pitchFamily="49" charset="0"/>
              </a:rPr>
              <a:t>BinaryFormatter</a:t>
            </a:r>
            <a:r>
              <a:rPr lang="en-US" altLang="en-US" dirty="0"/>
              <a:t> can access the correct stream.</a:t>
            </a:r>
          </a:p>
        </p:txBody>
      </p:sp>
      <p:sp>
        <p:nvSpPr>
          <p:cNvPr id="3" name="Title 2"/>
          <p:cNvSpPr>
            <a:spLocks noGrp="1"/>
          </p:cNvSpPr>
          <p:nvPr>
            <p:ph type="title"/>
          </p:nvPr>
        </p:nvSpPr>
        <p:spPr/>
        <p:txBody>
          <a:bodyPr/>
          <a:lstStyle/>
          <a:p>
            <a:r>
              <a:rPr lang="en-US" dirty="0"/>
              <a:t>17.6 Serialization (cont.)</a:t>
            </a:r>
          </a:p>
        </p:txBody>
      </p:sp>
      <p:sp>
        <p:nvSpPr>
          <p:cNvPr id="2" name="Slide Number Placeholder 1">
            <a:extLst>
              <a:ext uri="{FF2B5EF4-FFF2-40B4-BE49-F238E27FC236}">
                <a16:creationId xmlns:a16="http://schemas.microsoft.com/office/drawing/2014/main" id="{844EF58F-8D09-4D74-9FC3-7FF4C8E07519}"/>
              </a:ext>
            </a:extLst>
          </p:cNvPr>
          <p:cNvSpPr>
            <a:spLocks noGrp="1"/>
          </p:cNvSpPr>
          <p:nvPr>
            <p:ph type="sldNum" sz="quarter" idx="12"/>
          </p:nvPr>
        </p:nvSpPr>
        <p:spPr/>
        <p:txBody>
          <a:bodyPr/>
          <a:lstStyle/>
          <a:p>
            <a:fld id="{ECF7B65F-6439-4510-A70B-BD9CA32EDFC4}" type="slidenum">
              <a:rPr lang="en-US" smtClean="0"/>
              <a:t>95</a:t>
            </a:fld>
            <a:endParaRPr lang="en-US"/>
          </a:p>
        </p:txBody>
      </p:sp>
    </p:spTree>
    <p:extLst>
      <p:ext uri="{BB962C8B-B14F-4D97-AF65-F5344CB8AC3E}">
        <p14:creationId xmlns:p14="http://schemas.microsoft.com/office/powerpoint/2010/main" val="17814103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Content Placeholder 1"/>
          <p:cNvSpPr>
            <a:spLocks noGrp="1"/>
          </p:cNvSpPr>
          <p:nvPr>
            <p:ph idx="1"/>
          </p:nvPr>
        </p:nvSpPr>
        <p:spPr/>
        <p:txBody>
          <a:bodyPr/>
          <a:lstStyle/>
          <a:p>
            <a:r>
              <a:rPr lang="en-US" altLang="en-US" u="sng" dirty="0">
                <a:solidFill>
                  <a:srgbClr val="7030A0"/>
                </a:solidFill>
              </a:rPr>
              <a:t>Next, we create and manipulate sequential-access files using object serialization. </a:t>
            </a:r>
          </a:p>
          <a:p>
            <a:r>
              <a:rPr lang="en-US" altLang="en-US" u="sng" dirty="0">
                <a:solidFill>
                  <a:srgbClr val="7030A0"/>
                </a:solidFill>
              </a:rPr>
              <a:t>Object serialization is performed with </a:t>
            </a:r>
            <a:r>
              <a:rPr lang="en-US" altLang="en-US" u="sng" dirty="0">
                <a:solidFill>
                  <a:srgbClr val="FF0000"/>
                </a:solidFill>
              </a:rPr>
              <a:t>byte-based streams</a:t>
            </a:r>
            <a:r>
              <a:rPr lang="en-US" altLang="en-US" u="sng" dirty="0">
                <a:solidFill>
                  <a:srgbClr val="7030A0"/>
                </a:solidFill>
              </a:rPr>
              <a:t>, so the sequential </a:t>
            </a:r>
            <a:r>
              <a:rPr lang="en-US" altLang="en-US" u="sng" dirty="0">
                <a:solidFill>
                  <a:srgbClr val="FF0000"/>
                </a:solidFill>
              </a:rPr>
              <a:t>files created and manipulated </a:t>
            </a:r>
            <a:r>
              <a:rPr lang="en-US" altLang="en-US" u="sng" dirty="0">
                <a:solidFill>
                  <a:srgbClr val="7030A0"/>
                </a:solidFill>
              </a:rPr>
              <a:t>will be </a:t>
            </a:r>
            <a:r>
              <a:rPr lang="en-US" altLang="en-US" u="sng" dirty="0">
                <a:solidFill>
                  <a:srgbClr val="FF0000"/>
                </a:solidFill>
              </a:rPr>
              <a:t>binary files</a:t>
            </a:r>
            <a:r>
              <a:rPr lang="en-US" altLang="en-US" u="sng" dirty="0">
                <a:solidFill>
                  <a:srgbClr val="7030A0"/>
                </a:solidFill>
              </a:rPr>
              <a:t>. </a:t>
            </a:r>
          </a:p>
          <a:p>
            <a:r>
              <a:rPr lang="en-US" altLang="en-US" dirty="0">
                <a:solidFill>
                  <a:srgbClr val="FF0000"/>
                </a:solidFill>
              </a:rPr>
              <a:t>Binary files </a:t>
            </a:r>
            <a:r>
              <a:rPr lang="en-US" altLang="en-US" dirty="0"/>
              <a:t>are </a:t>
            </a:r>
            <a:r>
              <a:rPr lang="en-US" altLang="en-US" dirty="0">
                <a:solidFill>
                  <a:srgbClr val="7030A0"/>
                </a:solidFill>
              </a:rPr>
              <a:t>not human readable</a:t>
            </a:r>
            <a:r>
              <a:rPr lang="en-US" altLang="en-US" dirty="0"/>
              <a:t>. </a:t>
            </a:r>
          </a:p>
          <a:p>
            <a:r>
              <a:rPr lang="en-US" altLang="en-US" dirty="0"/>
              <a:t>For this reason, we </a:t>
            </a:r>
            <a:r>
              <a:rPr lang="en-US" altLang="en-US" dirty="0">
                <a:solidFill>
                  <a:srgbClr val="7030A0"/>
                </a:solidFill>
              </a:rPr>
              <a:t>write a separate app </a:t>
            </a:r>
            <a:r>
              <a:rPr lang="en-US" altLang="en-US" dirty="0"/>
              <a:t>that </a:t>
            </a:r>
            <a:r>
              <a:rPr lang="en-US" altLang="en-US" dirty="0">
                <a:solidFill>
                  <a:srgbClr val="7030A0"/>
                </a:solidFill>
              </a:rPr>
              <a:t>reads and displays </a:t>
            </a:r>
            <a:r>
              <a:rPr lang="en-US" altLang="en-US" dirty="0"/>
              <a:t>serialized objects.</a:t>
            </a:r>
          </a:p>
        </p:txBody>
      </p:sp>
      <p:sp>
        <p:nvSpPr>
          <p:cNvPr id="3" name="Title 2"/>
          <p:cNvSpPr>
            <a:spLocks noGrp="1"/>
          </p:cNvSpPr>
          <p:nvPr>
            <p:ph type="title"/>
          </p:nvPr>
        </p:nvSpPr>
        <p:spPr/>
        <p:txBody>
          <a:bodyPr/>
          <a:lstStyle/>
          <a:p>
            <a:r>
              <a:rPr lang="en-US" dirty="0"/>
              <a:t>17.6 Serialization (cont.)</a:t>
            </a:r>
          </a:p>
        </p:txBody>
      </p:sp>
      <p:sp>
        <p:nvSpPr>
          <p:cNvPr id="2" name="Slide Number Placeholder 1">
            <a:extLst>
              <a:ext uri="{FF2B5EF4-FFF2-40B4-BE49-F238E27FC236}">
                <a16:creationId xmlns:a16="http://schemas.microsoft.com/office/drawing/2014/main" id="{A415D147-091B-44E5-88E1-729F9F4C23C3}"/>
              </a:ext>
            </a:extLst>
          </p:cNvPr>
          <p:cNvSpPr>
            <a:spLocks noGrp="1"/>
          </p:cNvSpPr>
          <p:nvPr>
            <p:ph type="sldNum" sz="quarter" idx="12"/>
          </p:nvPr>
        </p:nvSpPr>
        <p:spPr/>
        <p:txBody>
          <a:bodyPr/>
          <a:lstStyle/>
          <a:p>
            <a:fld id="{ECF7B65F-6439-4510-A70B-BD9CA32EDFC4}" type="slidenum">
              <a:rPr lang="en-US" smtClean="0"/>
              <a:t>96</a:t>
            </a:fld>
            <a:endParaRPr lang="en-US"/>
          </a:p>
        </p:txBody>
      </p:sp>
    </p:spTree>
    <p:extLst>
      <p:ext uri="{BB962C8B-B14F-4D97-AF65-F5344CB8AC3E}">
        <p14:creationId xmlns:p14="http://schemas.microsoft.com/office/powerpoint/2010/main" val="1413402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Content Placeholder 1"/>
          <p:cNvSpPr>
            <a:spLocks noGrp="1"/>
          </p:cNvSpPr>
          <p:nvPr>
            <p:ph idx="1"/>
          </p:nvPr>
        </p:nvSpPr>
        <p:spPr/>
        <p:txBody>
          <a:bodyPr/>
          <a:lstStyle/>
          <a:p>
            <a:r>
              <a:rPr lang="en-US" altLang="en-US" dirty="0">
                <a:solidFill>
                  <a:srgbClr val="7030A0"/>
                </a:solidFill>
              </a:rPr>
              <a:t>We begin by creating and writing serialized objects to a sequential-access file. </a:t>
            </a:r>
          </a:p>
          <a:p>
            <a:r>
              <a:rPr lang="en-US" altLang="en-US" dirty="0"/>
              <a:t>In this section, we reuse much of the code from earlier sections, so we focus only on the new features.</a:t>
            </a:r>
          </a:p>
        </p:txBody>
      </p:sp>
      <p:sp>
        <p:nvSpPr>
          <p:cNvPr id="3" name="Title 2"/>
          <p:cNvSpPr>
            <a:spLocks noGrp="1"/>
          </p:cNvSpPr>
          <p:nvPr>
            <p:ph type="title"/>
          </p:nvPr>
        </p:nvSpPr>
        <p:spPr/>
        <p:txBody>
          <a:bodyPr>
            <a:normAutofit fontScale="90000"/>
          </a:bodyPr>
          <a:lstStyle/>
          <a:p>
            <a:r>
              <a:rPr lang="en-US" dirty="0"/>
              <a:t>17.7 Creating a Sequential-Access File Using Object Serialization</a:t>
            </a:r>
          </a:p>
        </p:txBody>
      </p:sp>
      <p:sp>
        <p:nvSpPr>
          <p:cNvPr id="2" name="Slide Number Placeholder 1">
            <a:extLst>
              <a:ext uri="{FF2B5EF4-FFF2-40B4-BE49-F238E27FC236}">
                <a16:creationId xmlns:a16="http://schemas.microsoft.com/office/drawing/2014/main" id="{6F27B421-8129-4C7A-AB5D-CEB28472F65A}"/>
              </a:ext>
            </a:extLst>
          </p:cNvPr>
          <p:cNvSpPr>
            <a:spLocks noGrp="1"/>
          </p:cNvSpPr>
          <p:nvPr>
            <p:ph type="sldNum" sz="quarter" idx="12"/>
          </p:nvPr>
        </p:nvSpPr>
        <p:spPr/>
        <p:txBody>
          <a:bodyPr/>
          <a:lstStyle/>
          <a:p>
            <a:fld id="{ECF7B65F-6439-4510-A70B-BD9CA32EDFC4}" type="slidenum">
              <a:rPr lang="en-US" smtClean="0"/>
              <a:t>97</a:t>
            </a:fld>
            <a:endParaRPr lang="en-US"/>
          </a:p>
        </p:txBody>
      </p:sp>
    </p:spTree>
    <p:extLst>
      <p:ext uri="{BB962C8B-B14F-4D97-AF65-F5344CB8AC3E}">
        <p14:creationId xmlns:p14="http://schemas.microsoft.com/office/powerpoint/2010/main" val="640146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p:txBody>
          <a:bodyPr/>
          <a:lstStyle/>
          <a:p>
            <a:pPr marL="109537" indent="0">
              <a:buNone/>
            </a:pPr>
            <a:r>
              <a:rPr lang="en-US" b="1" i="1" dirty="0"/>
              <a:t>Defining the </a:t>
            </a:r>
            <a:r>
              <a:rPr lang="en-US" b="1" i="1" dirty="0" err="1"/>
              <a:t>RecordSerializable</a:t>
            </a:r>
            <a:r>
              <a:rPr lang="en-US" b="1" i="1" dirty="0"/>
              <a:t> Class</a:t>
            </a:r>
          </a:p>
          <a:p>
            <a:r>
              <a:rPr lang="en-US" dirty="0"/>
              <a:t>Class </a:t>
            </a:r>
            <a:r>
              <a:rPr lang="en-US" dirty="0" err="1">
                <a:solidFill>
                  <a:srgbClr val="7030A0"/>
                </a:solidFill>
                <a:latin typeface="Consolas" panose="020B0609020204030204" pitchFamily="49" charset="0"/>
              </a:rPr>
              <a:t>RecordSerializable</a:t>
            </a:r>
            <a:r>
              <a:rPr lang="en-US" dirty="0"/>
              <a:t> (Fig. 17.8; part of the </a:t>
            </a:r>
            <a:r>
              <a:rPr lang="en-US" dirty="0" err="1">
                <a:latin typeface="Consolas" panose="020B0609020204030204" pitchFamily="49" charset="0"/>
              </a:rPr>
              <a:t>BankLibrary</a:t>
            </a:r>
            <a:r>
              <a:rPr lang="en-US" dirty="0"/>
              <a:t> project) is marked with the </a:t>
            </a:r>
            <a:r>
              <a:rPr lang="en-US" dirty="0">
                <a:latin typeface="Consolas" panose="020B0609020204030204" pitchFamily="49" charset="0"/>
              </a:rPr>
              <a:t>[Serializable] </a:t>
            </a:r>
            <a:r>
              <a:rPr lang="en-US" dirty="0"/>
              <a:t>attribute (line 7), which indicates to the </a:t>
            </a:r>
            <a:r>
              <a:rPr lang="en-US" dirty="0">
                <a:solidFill>
                  <a:srgbClr val="7030A0"/>
                </a:solidFill>
              </a:rPr>
              <a:t>CLR that </a:t>
            </a:r>
            <a:r>
              <a:rPr lang="en-US" dirty="0" err="1">
                <a:solidFill>
                  <a:srgbClr val="7030A0"/>
                </a:solidFill>
                <a:latin typeface="Consolas" panose="020B0609020204030204" pitchFamily="49" charset="0"/>
              </a:rPr>
              <a:t>RecordSerializable</a:t>
            </a:r>
            <a:r>
              <a:rPr lang="en-US" dirty="0">
                <a:solidFill>
                  <a:srgbClr val="7030A0"/>
                </a:solidFill>
              </a:rPr>
              <a:t> objects </a:t>
            </a:r>
            <a:r>
              <a:rPr lang="en-US" dirty="0"/>
              <a:t>can be serialized. </a:t>
            </a:r>
          </a:p>
          <a:p>
            <a:r>
              <a:rPr lang="en-US" dirty="0"/>
              <a:t>Classes that </a:t>
            </a:r>
            <a:r>
              <a:rPr lang="en-US" dirty="0">
                <a:solidFill>
                  <a:srgbClr val="7030A0"/>
                </a:solidFill>
              </a:rPr>
              <a:t>represent serializable types must include this attribute </a:t>
            </a:r>
            <a:r>
              <a:rPr lang="en-US" dirty="0"/>
              <a:t>in their declarations or </a:t>
            </a:r>
            <a:r>
              <a:rPr lang="en-US" dirty="0">
                <a:solidFill>
                  <a:srgbClr val="7030A0"/>
                </a:solidFill>
              </a:rPr>
              <a:t>must implement interface </a:t>
            </a:r>
            <a:r>
              <a:rPr lang="en-US" dirty="0" err="1">
                <a:solidFill>
                  <a:srgbClr val="7030A0"/>
                </a:solidFill>
                <a:latin typeface="Consolas" panose="020B0609020204030204" pitchFamily="49" charset="0"/>
              </a:rPr>
              <a:t>ISerializable</a:t>
            </a:r>
            <a:r>
              <a:rPr lang="en-US" dirty="0"/>
              <a:t>.</a:t>
            </a:r>
          </a:p>
          <a:p>
            <a:endParaRPr lang="en-US" dirty="0"/>
          </a:p>
        </p:txBody>
      </p:sp>
      <p:sp>
        <p:nvSpPr>
          <p:cNvPr id="3" name="Title 2"/>
          <p:cNvSpPr>
            <a:spLocks noGrp="1"/>
          </p:cNvSpPr>
          <p:nvPr>
            <p:ph type="title"/>
          </p:nvPr>
        </p:nvSpPr>
        <p:spPr/>
        <p:txBody>
          <a:bodyPr>
            <a:normAutofit fontScale="90000"/>
          </a:bodyPr>
          <a:lstStyle/>
          <a:p>
            <a:r>
              <a:rPr lang="en-US" dirty="0"/>
              <a:t>17.7 Creating a Sequential-Access File Using Object Serialization (cont.)</a:t>
            </a:r>
          </a:p>
        </p:txBody>
      </p:sp>
      <p:sp>
        <p:nvSpPr>
          <p:cNvPr id="2" name="Slide Number Placeholder 1">
            <a:extLst>
              <a:ext uri="{FF2B5EF4-FFF2-40B4-BE49-F238E27FC236}">
                <a16:creationId xmlns:a16="http://schemas.microsoft.com/office/drawing/2014/main" id="{7932CF8C-CDFD-42C5-AFFD-B9AA79405DF5}"/>
              </a:ext>
            </a:extLst>
          </p:cNvPr>
          <p:cNvSpPr>
            <a:spLocks noGrp="1"/>
          </p:cNvSpPr>
          <p:nvPr>
            <p:ph type="sldNum" sz="quarter" idx="12"/>
          </p:nvPr>
        </p:nvSpPr>
        <p:spPr/>
        <p:txBody>
          <a:bodyPr/>
          <a:lstStyle/>
          <a:p>
            <a:fld id="{ECF7B65F-6439-4510-A70B-BD9CA32EDFC4}" type="slidenum">
              <a:rPr lang="en-US" smtClean="0"/>
              <a:t>98</a:t>
            </a:fld>
            <a:endParaRPr lang="en-US"/>
          </a:p>
        </p:txBody>
      </p:sp>
    </p:spTree>
    <p:extLst>
      <p:ext uri="{BB962C8B-B14F-4D97-AF65-F5344CB8AC3E}">
        <p14:creationId xmlns:p14="http://schemas.microsoft.com/office/powerpoint/2010/main" val="2100099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shtp6_17_Files_Page_45"/>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1613" y="0"/>
            <a:ext cx="11787187" cy="6858000"/>
          </a:xfrm>
          <a:prstGeom prst="rect">
            <a:avLst/>
          </a:prstGeom>
          <a:noFill/>
          <a:ln>
            <a:noFill/>
          </a:ln>
        </p:spPr>
      </p:pic>
      <p:sp>
        <p:nvSpPr>
          <p:cNvPr id="4" name="Arrow: Right 3">
            <a:extLst>
              <a:ext uri="{FF2B5EF4-FFF2-40B4-BE49-F238E27FC236}">
                <a16:creationId xmlns:a16="http://schemas.microsoft.com/office/drawing/2014/main" id="{8DDA539A-A98A-4446-9C97-D0B01BBE67C3}"/>
              </a:ext>
            </a:extLst>
          </p:cNvPr>
          <p:cNvSpPr/>
          <p:nvPr/>
        </p:nvSpPr>
        <p:spPr>
          <a:xfrm>
            <a:off x="372862" y="170451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505740C-E8D5-492A-B063-53E5622FF216}"/>
              </a:ext>
            </a:extLst>
          </p:cNvPr>
          <p:cNvSpPr/>
          <p:nvPr/>
        </p:nvSpPr>
        <p:spPr>
          <a:xfrm>
            <a:off x="745724" y="25656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2AABFE0-22A6-48C8-81C7-163636B8F8C0}"/>
              </a:ext>
            </a:extLst>
          </p:cNvPr>
          <p:cNvSpPr>
            <a:spLocks noGrp="1"/>
          </p:cNvSpPr>
          <p:nvPr>
            <p:ph type="sldNum" sz="quarter" idx="12"/>
          </p:nvPr>
        </p:nvSpPr>
        <p:spPr/>
        <p:txBody>
          <a:bodyPr/>
          <a:lstStyle/>
          <a:p>
            <a:fld id="{ECF7B65F-6439-4510-A70B-BD9CA32EDFC4}" type="slidenum">
              <a:rPr lang="en-US" smtClean="0"/>
              <a:t>99</a:t>
            </a:fld>
            <a:endParaRPr lang="en-US"/>
          </a:p>
        </p:txBody>
      </p:sp>
    </p:spTree>
    <p:extLst>
      <p:ext uri="{BB962C8B-B14F-4D97-AF65-F5344CB8AC3E}">
        <p14:creationId xmlns:p14="http://schemas.microsoft.com/office/powerpoint/2010/main" val="7784768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vcsharphtp6_12</Template>
  <TotalTime>682</TotalTime>
  <Words>4140</Words>
  <Application>Microsoft Office PowerPoint</Application>
  <PresentationFormat>宽屏</PresentationFormat>
  <Paragraphs>391</Paragraphs>
  <Slides>145</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145</vt:i4>
      </vt:variant>
    </vt:vector>
  </HeadingPairs>
  <TitlesOfParts>
    <vt:vector size="154" baseType="lpstr">
      <vt:lpstr>Calibri</vt:lpstr>
      <vt:lpstr>Cambria</vt:lpstr>
      <vt:lpstr>Consolas</vt:lpstr>
      <vt:lpstr>Lucida Sans Unicode</vt:lpstr>
      <vt:lpstr>Verdana</vt:lpstr>
      <vt:lpstr>Wingdings</vt:lpstr>
      <vt:lpstr>Wingdings 2</vt:lpstr>
      <vt:lpstr>Wingdings 3</vt:lpstr>
      <vt:lpstr>Concourse</vt:lpstr>
      <vt:lpstr>Files and Streams</vt:lpstr>
      <vt:lpstr>PowerPoint 演示文稿</vt:lpstr>
      <vt:lpstr>PowerPoint 演示文稿</vt:lpstr>
      <vt:lpstr>17.1 Introduction</vt:lpstr>
      <vt:lpstr>17.2 Files and Streams</vt:lpstr>
      <vt:lpstr>PowerPoint 演示文稿</vt:lpstr>
      <vt:lpstr>17.2 Files and Streams（buffer） (cont.)</vt:lpstr>
      <vt:lpstr>17.2 Files and Streams (cont.)</vt:lpstr>
      <vt:lpstr>17.2 Files and Streams (cont.)</vt:lpstr>
      <vt:lpstr>17.3 Creating a Sequential-Access Text File</vt:lpstr>
      <vt:lpstr>17.3 Creating a Sequential-Access Text File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17.3 Creating a Sequential-Access Text File (cont.)</vt:lpstr>
      <vt:lpstr>17.3 Creating a Sequential-Access Text File (cont.)</vt:lpstr>
      <vt:lpstr>PowerPoint 演示文稿</vt:lpstr>
      <vt:lpstr>PowerPoint 演示文稿</vt:lpstr>
      <vt:lpstr>17.3 Creating a Sequential-Access Text File (cont.)</vt:lpstr>
      <vt:lpstr>17.3 Creating a Sequential-Access Text File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17.3 Creating a Sequential-Access Text File (cont.)</vt:lpstr>
      <vt:lpstr>17.3 Creating a Sequential-Access Text File (cont.)</vt:lpstr>
      <vt:lpstr>PowerPoint 演示文稿</vt:lpstr>
      <vt:lpstr>17.3 Creating a Sequential-Access Text File (cont.)</vt:lpstr>
      <vt:lpstr>17.3 Creating a Sequential-Access Text File (cont.)</vt:lpstr>
      <vt:lpstr>PowerPoint 演示文稿</vt:lpstr>
      <vt:lpstr>17.3 Creating a Sequential-Access Text File (cont.)</vt:lpstr>
      <vt:lpstr>PowerPoint 演示文稿</vt:lpstr>
      <vt:lpstr>PowerPoint 演示文稿</vt:lpstr>
      <vt:lpstr>17.4 Reading Data from a Sequential-Access Text File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17.4 Reading Data from a Sequential-Access Text File (cont.)</vt:lpstr>
      <vt:lpstr>17.4 Reading Data from a Sequential-Access Text File (cont.)</vt:lpstr>
      <vt:lpstr>17.4 Reading Data from a Sequential-Access Text File (cont.)</vt:lpstr>
      <vt:lpstr>PowerPoint 演示文稿</vt:lpstr>
      <vt:lpstr>17.4 Reading Data from a Sequential-Access Text File (cont.)</vt:lpstr>
      <vt:lpstr>17.4 Reading Data from a Sequential-Access Text File (cont.)</vt:lpstr>
      <vt:lpstr>17.5 Case Study: Credit Inquiry Program</vt:lpstr>
      <vt:lpstr>17.5 Case Study: Credit Inquiry Program (cont.)</vt:lpstr>
      <vt:lpstr>17.5 Case Study: Credit Inquiry Program (cont.)</vt:lpstr>
      <vt:lpstr>17.5 Case Study: Credit Inquiry Program (cont.) demo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17.6 Serialization</vt:lpstr>
      <vt:lpstr>Serialization</vt:lpstr>
      <vt:lpstr>PowerPoint 演示文稿</vt:lpstr>
      <vt:lpstr>deserialization</vt:lpstr>
      <vt:lpstr>PowerPoint 演示文稿</vt:lpstr>
      <vt:lpstr>PowerPoint 演示文稿</vt:lpstr>
      <vt:lpstr>PowerPoint 演示文稿</vt:lpstr>
      <vt:lpstr>17.6 Serialization</vt:lpstr>
      <vt:lpstr>17.6 Serialization (cont.)</vt:lpstr>
      <vt:lpstr>17.6 Serialization (cont.)</vt:lpstr>
      <vt:lpstr>17.6 Serialization (cont.)</vt:lpstr>
      <vt:lpstr>17.6 Serialization (cont.)</vt:lpstr>
      <vt:lpstr>17.7 Creating a Sequential-Access File Using Object Serialization</vt:lpstr>
      <vt:lpstr>17.7 Creating a Sequential-Access File Using Object Serialization (cont.)</vt:lpstr>
      <vt:lpstr>PowerPoint 演示文稿</vt:lpstr>
      <vt:lpstr>PowerPoint 演示文稿</vt:lpstr>
      <vt:lpstr>17.7 Creating a Sequential-Access File Using Object Serialization (cont.)</vt:lpstr>
      <vt:lpstr>17.7 Creating a Sequential-Access File Using Object Serialization (cont.)</vt:lpstr>
      <vt:lpstr>17.7 Creating a Sequential-Access File Using Object Serialization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17.8 Reading and Deserializing Data from a Binary File</vt:lpstr>
      <vt:lpstr>17.8 Reading and Deserializing Data from a Binary File (cont.)</vt:lpstr>
      <vt:lpstr>PowerPoint 演示文稿</vt:lpstr>
      <vt:lpstr>PowerPoint 演示文稿</vt:lpstr>
      <vt:lpstr>PowerPoint 演示文稿</vt:lpstr>
      <vt:lpstr>PowerPoint 演示文稿</vt:lpstr>
      <vt:lpstr>PowerPoint 演示文稿</vt:lpstr>
      <vt:lpstr>17.9 Classes File and Directory</vt:lpstr>
      <vt:lpstr>PowerPoint 演示文稿</vt:lpstr>
      <vt:lpstr>PowerPoint 演示文稿</vt:lpstr>
      <vt:lpstr>17.9 Classes File and Directory (cont.)</vt:lpstr>
      <vt:lpstr>PowerPoint 演示文稿</vt:lpstr>
      <vt:lpstr>PowerPoint 演示文稿</vt:lpstr>
      <vt:lpstr>17.9 Classes File and Directory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17.9 Classes File and Directory (cont.)??</vt:lpstr>
      <vt:lpstr>17.9 Classes File and Directory (cont.)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Files and Streams</dc:title>
  <dc:creator>Paul Deitel</dc:creator>
  <cp:lastModifiedBy>Suoju He</cp:lastModifiedBy>
  <cp:revision>60</cp:revision>
  <dcterms:created xsi:type="dcterms:W3CDTF">2016-09-30T13:57:44Z</dcterms:created>
  <dcterms:modified xsi:type="dcterms:W3CDTF">2022-05-22T02:16:27Z</dcterms:modified>
</cp:coreProperties>
</file>